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58" r:id="rId4"/>
    <p:sldId id="272" r:id="rId5"/>
    <p:sldId id="273" r:id="rId6"/>
    <p:sldId id="283" r:id="rId7"/>
    <p:sldId id="259" r:id="rId8"/>
    <p:sldId id="260" r:id="rId9"/>
    <p:sldId id="261" r:id="rId10"/>
    <p:sldId id="264" r:id="rId11"/>
    <p:sldId id="270" r:id="rId12"/>
    <p:sldId id="268" r:id="rId13"/>
    <p:sldId id="269" r:id="rId14"/>
    <p:sldId id="271" r:id="rId15"/>
    <p:sldId id="276" r:id="rId16"/>
    <p:sldId id="262" r:id="rId17"/>
    <p:sldId id="277" r:id="rId18"/>
    <p:sldId id="278" r:id="rId19"/>
    <p:sldId id="279" r:id="rId20"/>
    <p:sldId id="281" r:id="rId21"/>
    <p:sldId id="282" r:id="rId22"/>
    <p:sldId id="274" r:id="rId23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40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/>
    <p:restoredTop sz="94620"/>
  </p:normalViewPr>
  <p:slideViewPr>
    <p:cSldViewPr snapToGrid="0" snapToObjects="1">
      <p:cViewPr varScale="1">
        <p:scale>
          <a:sx n="103" d="100"/>
          <a:sy n="103" d="100"/>
        </p:scale>
        <p:origin x="68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03011-D1B4-9F45-8221-64AD5C6B74BD}" type="doc">
      <dgm:prSet loTypeId="urn:microsoft.com/office/officeart/2005/8/layout/hProcess7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84DB510D-51EA-7E4B-8814-4B97A7848645}">
      <dgm:prSet phldrT="[Text]"/>
      <dgm:spPr/>
      <dgm:t>
        <a:bodyPr/>
        <a:lstStyle/>
        <a:p>
          <a:endParaRPr lang="en-GB" dirty="0"/>
        </a:p>
      </dgm:t>
    </dgm:pt>
    <dgm:pt modelId="{674D1619-0BA0-C14C-AC91-4F8A0F8AB0D3}" type="parTrans" cxnId="{3B4D0606-35EA-9E49-8A15-2FAC048B5B25}">
      <dgm:prSet/>
      <dgm:spPr/>
      <dgm:t>
        <a:bodyPr/>
        <a:lstStyle/>
        <a:p>
          <a:endParaRPr lang="en-GB"/>
        </a:p>
      </dgm:t>
    </dgm:pt>
    <dgm:pt modelId="{D08580FC-C2A1-2A4E-8C9E-0C0237A5C609}" type="sibTrans" cxnId="{3B4D0606-35EA-9E49-8A15-2FAC048B5B25}">
      <dgm:prSet/>
      <dgm:spPr/>
      <dgm:t>
        <a:bodyPr/>
        <a:lstStyle/>
        <a:p>
          <a:endParaRPr lang="en-GB"/>
        </a:p>
      </dgm:t>
    </dgm:pt>
    <dgm:pt modelId="{98772A99-56F7-DF42-AC41-86ADDC51DA18}">
      <dgm:prSet phldrT="[Text]" custT="1"/>
      <dgm:spPr/>
      <dgm:t>
        <a:bodyPr/>
        <a:lstStyle/>
        <a:p>
          <a:r>
            <a:rPr lang="en-GB" sz="3600" dirty="0"/>
            <a:t>Phase n</a:t>
          </a:r>
        </a:p>
      </dgm:t>
    </dgm:pt>
    <dgm:pt modelId="{90888DC1-880F-5545-A0B1-1A1F2627ABE6}" type="parTrans" cxnId="{D69E9FBF-8BFB-744C-B730-A832B4452F91}">
      <dgm:prSet/>
      <dgm:spPr/>
      <dgm:t>
        <a:bodyPr/>
        <a:lstStyle/>
        <a:p>
          <a:endParaRPr lang="en-GB"/>
        </a:p>
      </dgm:t>
    </dgm:pt>
    <dgm:pt modelId="{49F34588-35A1-B743-81E8-4BBE0ACED601}" type="sibTrans" cxnId="{D69E9FBF-8BFB-744C-B730-A832B4452F91}">
      <dgm:prSet/>
      <dgm:spPr/>
      <dgm:t>
        <a:bodyPr/>
        <a:lstStyle/>
        <a:p>
          <a:endParaRPr lang="en-GB"/>
        </a:p>
      </dgm:t>
    </dgm:pt>
    <dgm:pt modelId="{C1961BC3-0745-8947-91DF-BEEF43DB4661}">
      <dgm:prSet phldrT="[Text]"/>
      <dgm:spPr/>
      <dgm:t>
        <a:bodyPr/>
        <a:lstStyle/>
        <a:p>
          <a:endParaRPr lang="en-GB" dirty="0"/>
        </a:p>
      </dgm:t>
    </dgm:pt>
    <dgm:pt modelId="{09156239-A857-2C48-8236-F3B807EB5918}" type="parTrans" cxnId="{3CBC8AE1-EC08-4648-B2A0-7B070637FA55}">
      <dgm:prSet/>
      <dgm:spPr/>
      <dgm:t>
        <a:bodyPr/>
        <a:lstStyle/>
        <a:p>
          <a:endParaRPr lang="en-GB"/>
        </a:p>
      </dgm:t>
    </dgm:pt>
    <dgm:pt modelId="{619880D6-5945-2343-B790-8CD50CC1867A}" type="sibTrans" cxnId="{3CBC8AE1-EC08-4648-B2A0-7B070637FA55}">
      <dgm:prSet/>
      <dgm:spPr/>
      <dgm:t>
        <a:bodyPr/>
        <a:lstStyle/>
        <a:p>
          <a:endParaRPr lang="en-GB"/>
        </a:p>
      </dgm:t>
    </dgm:pt>
    <dgm:pt modelId="{FDFD693A-A226-7345-960E-2C033AFB5F6A}">
      <dgm:prSet phldrT="[Text]" custT="1"/>
      <dgm:spPr/>
      <dgm:t>
        <a:bodyPr/>
        <a:lstStyle/>
        <a:p>
          <a:r>
            <a:rPr lang="en-GB" sz="3200" dirty="0"/>
            <a:t>Phase n -1</a:t>
          </a:r>
        </a:p>
      </dgm:t>
    </dgm:pt>
    <dgm:pt modelId="{28B5A81C-EB4D-974F-B410-A8C1BBF721BC}" type="parTrans" cxnId="{00ABDE60-CDD3-294A-80F8-23B5CCD4455A}">
      <dgm:prSet/>
      <dgm:spPr/>
      <dgm:t>
        <a:bodyPr/>
        <a:lstStyle/>
        <a:p>
          <a:endParaRPr lang="en-GB"/>
        </a:p>
      </dgm:t>
    </dgm:pt>
    <dgm:pt modelId="{BCF2DD9B-18AC-2F40-B5DD-EA7E62D66CB1}" type="sibTrans" cxnId="{00ABDE60-CDD3-294A-80F8-23B5CCD4455A}">
      <dgm:prSet/>
      <dgm:spPr/>
      <dgm:t>
        <a:bodyPr/>
        <a:lstStyle/>
        <a:p>
          <a:endParaRPr lang="en-GB"/>
        </a:p>
      </dgm:t>
    </dgm:pt>
    <dgm:pt modelId="{6A1FA8F6-F971-E24D-B419-CBCCBFC39958}">
      <dgm:prSet phldrT="[Text]"/>
      <dgm:spPr/>
      <dgm:t>
        <a:bodyPr/>
        <a:lstStyle/>
        <a:p>
          <a:endParaRPr lang="en-GB" dirty="0"/>
        </a:p>
      </dgm:t>
    </dgm:pt>
    <dgm:pt modelId="{C8BEC8F9-D30A-524F-9D71-07A6BEFA69BB}" type="parTrans" cxnId="{9E85A357-5229-D54F-AEAB-C465B70A85B5}">
      <dgm:prSet/>
      <dgm:spPr/>
      <dgm:t>
        <a:bodyPr/>
        <a:lstStyle/>
        <a:p>
          <a:endParaRPr lang="en-GB"/>
        </a:p>
      </dgm:t>
    </dgm:pt>
    <dgm:pt modelId="{361EDC15-6C93-C446-88C2-928FAC69316B}" type="sibTrans" cxnId="{9E85A357-5229-D54F-AEAB-C465B70A85B5}">
      <dgm:prSet/>
      <dgm:spPr/>
      <dgm:t>
        <a:bodyPr/>
        <a:lstStyle/>
        <a:p>
          <a:endParaRPr lang="en-GB"/>
        </a:p>
      </dgm:t>
    </dgm:pt>
    <dgm:pt modelId="{A3AED327-F519-3B47-876B-9C3DCFB95E56}">
      <dgm:prSet phldrT="[Text]" custT="1"/>
      <dgm:spPr/>
      <dgm:t>
        <a:bodyPr/>
        <a:lstStyle/>
        <a:p>
          <a:r>
            <a:rPr lang="en-GB" sz="2800" dirty="0"/>
            <a:t>Phase n - 2</a:t>
          </a:r>
        </a:p>
      </dgm:t>
    </dgm:pt>
    <dgm:pt modelId="{FF7FC735-8AD5-D042-AF9B-EA98D7D28B68}" type="parTrans" cxnId="{D738DAE2-42A1-4F43-86F3-8E5A627C07C2}">
      <dgm:prSet/>
      <dgm:spPr/>
      <dgm:t>
        <a:bodyPr/>
        <a:lstStyle/>
        <a:p>
          <a:endParaRPr lang="en-GB"/>
        </a:p>
      </dgm:t>
    </dgm:pt>
    <dgm:pt modelId="{7878C3E5-19C4-6D44-BFEC-E70F60A8DD04}" type="sibTrans" cxnId="{D738DAE2-42A1-4F43-86F3-8E5A627C07C2}">
      <dgm:prSet/>
      <dgm:spPr/>
      <dgm:t>
        <a:bodyPr/>
        <a:lstStyle/>
        <a:p>
          <a:endParaRPr lang="en-GB"/>
        </a:p>
      </dgm:t>
    </dgm:pt>
    <dgm:pt modelId="{3A04698F-68DA-5B42-A41D-928C4EFC7565}" type="pres">
      <dgm:prSet presAssocID="{C3E03011-D1B4-9F45-8221-64AD5C6B74BD}" presName="Name0" presStyleCnt="0">
        <dgm:presLayoutVars>
          <dgm:dir/>
          <dgm:animLvl val="lvl"/>
          <dgm:resizeHandles val="exact"/>
        </dgm:presLayoutVars>
      </dgm:prSet>
      <dgm:spPr/>
    </dgm:pt>
    <dgm:pt modelId="{AA26E689-5C23-1241-95A3-1F81BE6272AB}" type="pres">
      <dgm:prSet presAssocID="{84DB510D-51EA-7E4B-8814-4B97A7848645}" presName="compositeNode" presStyleCnt="0">
        <dgm:presLayoutVars>
          <dgm:bulletEnabled val="1"/>
        </dgm:presLayoutVars>
      </dgm:prSet>
      <dgm:spPr/>
    </dgm:pt>
    <dgm:pt modelId="{FFBD29E0-22BD-054D-ABEF-8C2738298978}" type="pres">
      <dgm:prSet presAssocID="{84DB510D-51EA-7E4B-8814-4B97A7848645}" presName="bgRect" presStyleLbl="node1" presStyleIdx="0" presStyleCnt="3"/>
      <dgm:spPr/>
    </dgm:pt>
    <dgm:pt modelId="{B400A65A-E310-944E-9AF1-DD45A4C13CCB}" type="pres">
      <dgm:prSet presAssocID="{84DB510D-51EA-7E4B-8814-4B97A7848645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A5E43962-0CCB-7748-8D32-B0D0536B2638}" type="pres">
      <dgm:prSet presAssocID="{84DB510D-51EA-7E4B-8814-4B97A7848645}" presName="childNode" presStyleLbl="node1" presStyleIdx="0" presStyleCnt="3">
        <dgm:presLayoutVars>
          <dgm:bulletEnabled val="1"/>
        </dgm:presLayoutVars>
      </dgm:prSet>
      <dgm:spPr/>
    </dgm:pt>
    <dgm:pt modelId="{7A25DEFE-7ADA-694B-A9A1-5EACF572857C}" type="pres">
      <dgm:prSet presAssocID="{D08580FC-C2A1-2A4E-8C9E-0C0237A5C609}" presName="hSp" presStyleCnt="0"/>
      <dgm:spPr/>
    </dgm:pt>
    <dgm:pt modelId="{F187F76D-6664-4F46-AD91-D585E4516C5A}" type="pres">
      <dgm:prSet presAssocID="{D08580FC-C2A1-2A4E-8C9E-0C0237A5C609}" presName="vProcSp" presStyleCnt="0"/>
      <dgm:spPr/>
    </dgm:pt>
    <dgm:pt modelId="{257DC731-EE3B-F844-8271-C7BCAAB464E1}" type="pres">
      <dgm:prSet presAssocID="{D08580FC-C2A1-2A4E-8C9E-0C0237A5C609}" presName="vSp1" presStyleCnt="0"/>
      <dgm:spPr/>
    </dgm:pt>
    <dgm:pt modelId="{AF7AC169-5EBC-154D-A23F-41B073D5D0AE}" type="pres">
      <dgm:prSet presAssocID="{D08580FC-C2A1-2A4E-8C9E-0C0237A5C609}" presName="simulatedConn" presStyleLbl="solidFgAcc1" presStyleIdx="0" presStyleCnt="2"/>
      <dgm:spPr/>
    </dgm:pt>
    <dgm:pt modelId="{561841B5-DD95-AC4A-8027-963CB15EBC35}" type="pres">
      <dgm:prSet presAssocID="{D08580FC-C2A1-2A4E-8C9E-0C0237A5C609}" presName="vSp2" presStyleCnt="0"/>
      <dgm:spPr/>
    </dgm:pt>
    <dgm:pt modelId="{4BBA4024-4293-A54D-BF02-A0B39E0F15CD}" type="pres">
      <dgm:prSet presAssocID="{D08580FC-C2A1-2A4E-8C9E-0C0237A5C609}" presName="sibTrans" presStyleCnt="0"/>
      <dgm:spPr/>
    </dgm:pt>
    <dgm:pt modelId="{8EC1A2B5-A51D-4C48-8992-17501928BD6F}" type="pres">
      <dgm:prSet presAssocID="{C1961BC3-0745-8947-91DF-BEEF43DB4661}" presName="compositeNode" presStyleCnt="0">
        <dgm:presLayoutVars>
          <dgm:bulletEnabled val="1"/>
        </dgm:presLayoutVars>
      </dgm:prSet>
      <dgm:spPr/>
    </dgm:pt>
    <dgm:pt modelId="{8728662C-8C7C-CB41-ADF0-F723996C3F49}" type="pres">
      <dgm:prSet presAssocID="{C1961BC3-0745-8947-91DF-BEEF43DB4661}" presName="bgRect" presStyleLbl="node1" presStyleIdx="1" presStyleCnt="3"/>
      <dgm:spPr/>
    </dgm:pt>
    <dgm:pt modelId="{5B65BF0B-F8F7-2F45-AD45-73E80FC811E2}" type="pres">
      <dgm:prSet presAssocID="{C1961BC3-0745-8947-91DF-BEEF43DB4661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2C2FD429-10B9-AA44-992B-19E10AF62B39}" type="pres">
      <dgm:prSet presAssocID="{C1961BC3-0745-8947-91DF-BEEF43DB4661}" presName="childNode" presStyleLbl="node1" presStyleIdx="1" presStyleCnt="3">
        <dgm:presLayoutVars>
          <dgm:bulletEnabled val="1"/>
        </dgm:presLayoutVars>
      </dgm:prSet>
      <dgm:spPr/>
    </dgm:pt>
    <dgm:pt modelId="{C830ED7D-6B87-0B44-9FBA-51871BEFCE20}" type="pres">
      <dgm:prSet presAssocID="{619880D6-5945-2343-B790-8CD50CC1867A}" presName="hSp" presStyleCnt="0"/>
      <dgm:spPr/>
    </dgm:pt>
    <dgm:pt modelId="{94B89686-5378-6E42-B119-750A3441ECEE}" type="pres">
      <dgm:prSet presAssocID="{619880D6-5945-2343-B790-8CD50CC1867A}" presName="vProcSp" presStyleCnt="0"/>
      <dgm:spPr/>
    </dgm:pt>
    <dgm:pt modelId="{9623C5A6-3127-9F41-A329-F005963564E1}" type="pres">
      <dgm:prSet presAssocID="{619880D6-5945-2343-B790-8CD50CC1867A}" presName="vSp1" presStyleCnt="0"/>
      <dgm:spPr/>
    </dgm:pt>
    <dgm:pt modelId="{B9FAF361-BD83-F847-AEB2-E12357F139CC}" type="pres">
      <dgm:prSet presAssocID="{619880D6-5945-2343-B790-8CD50CC1867A}" presName="simulatedConn" presStyleLbl="solidFgAcc1" presStyleIdx="1" presStyleCnt="2"/>
      <dgm:spPr/>
    </dgm:pt>
    <dgm:pt modelId="{AB8CAC88-777B-2A48-97FD-7BB2EC12173D}" type="pres">
      <dgm:prSet presAssocID="{619880D6-5945-2343-B790-8CD50CC1867A}" presName="vSp2" presStyleCnt="0"/>
      <dgm:spPr/>
    </dgm:pt>
    <dgm:pt modelId="{EE19DE0D-CE18-8746-9A4C-89863EB33060}" type="pres">
      <dgm:prSet presAssocID="{619880D6-5945-2343-B790-8CD50CC1867A}" presName="sibTrans" presStyleCnt="0"/>
      <dgm:spPr/>
    </dgm:pt>
    <dgm:pt modelId="{24963A6A-10F4-2247-8C9E-A1808DB4D1D0}" type="pres">
      <dgm:prSet presAssocID="{6A1FA8F6-F971-E24D-B419-CBCCBFC39958}" presName="compositeNode" presStyleCnt="0">
        <dgm:presLayoutVars>
          <dgm:bulletEnabled val="1"/>
        </dgm:presLayoutVars>
      </dgm:prSet>
      <dgm:spPr/>
    </dgm:pt>
    <dgm:pt modelId="{9D4E5530-1BA6-B447-95C9-83C4729656B4}" type="pres">
      <dgm:prSet presAssocID="{6A1FA8F6-F971-E24D-B419-CBCCBFC39958}" presName="bgRect" presStyleLbl="node1" presStyleIdx="2" presStyleCnt="3"/>
      <dgm:spPr/>
    </dgm:pt>
    <dgm:pt modelId="{07B53AFF-90F5-5047-8C2E-5C991BAD6D3C}" type="pres">
      <dgm:prSet presAssocID="{6A1FA8F6-F971-E24D-B419-CBCCBFC39958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B9DD7687-2191-654F-94AB-008F3BD55921}" type="pres">
      <dgm:prSet presAssocID="{6A1FA8F6-F971-E24D-B419-CBCCBFC39958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3B4D0606-35EA-9E49-8A15-2FAC048B5B25}" srcId="{C3E03011-D1B4-9F45-8221-64AD5C6B74BD}" destId="{84DB510D-51EA-7E4B-8814-4B97A7848645}" srcOrd="0" destOrd="0" parTransId="{674D1619-0BA0-C14C-AC91-4F8A0F8AB0D3}" sibTransId="{D08580FC-C2A1-2A4E-8C9E-0C0237A5C609}"/>
    <dgm:cxn modelId="{F7756C15-67B6-8A44-A042-EC42B55F5687}" type="presOf" srcId="{C1961BC3-0745-8947-91DF-BEEF43DB4661}" destId="{5B65BF0B-F8F7-2F45-AD45-73E80FC811E2}" srcOrd="1" destOrd="0" presId="urn:microsoft.com/office/officeart/2005/8/layout/hProcess7"/>
    <dgm:cxn modelId="{DD232939-E80C-C24E-8F75-B43ACF681219}" type="presOf" srcId="{C1961BC3-0745-8947-91DF-BEEF43DB4661}" destId="{8728662C-8C7C-CB41-ADF0-F723996C3F49}" srcOrd="0" destOrd="0" presId="urn:microsoft.com/office/officeart/2005/8/layout/hProcess7"/>
    <dgm:cxn modelId="{9E85A357-5229-D54F-AEAB-C465B70A85B5}" srcId="{C3E03011-D1B4-9F45-8221-64AD5C6B74BD}" destId="{6A1FA8F6-F971-E24D-B419-CBCCBFC39958}" srcOrd="2" destOrd="0" parTransId="{C8BEC8F9-D30A-524F-9D71-07A6BEFA69BB}" sibTransId="{361EDC15-6C93-C446-88C2-928FAC69316B}"/>
    <dgm:cxn modelId="{00ABDE60-CDD3-294A-80F8-23B5CCD4455A}" srcId="{C1961BC3-0745-8947-91DF-BEEF43DB4661}" destId="{FDFD693A-A226-7345-960E-2C033AFB5F6A}" srcOrd="0" destOrd="0" parTransId="{28B5A81C-EB4D-974F-B410-A8C1BBF721BC}" sibTransId="{BCF2DD9B-18AC-2F40-B5DD-EA7E62D66CB1}"/>
    <dgm:cxn modelId="{F0562995-4A78-3244-912A-ACCBA0F5A7A9}" type="presOf" srcId="{84DB510D-51EA-7E4B-8814-4B97A7848645}" destId="{FFBD29E0-22BD-054D-ABEF-8C2738298978}" srcOrd="0" destOrd="0" presId="urn:microsoft.com/office/officeart/2005/8/layout/hProcess7"/>
    <dgm:cxn modelId="{94103C9E-46CF-BC46-B920-A08FD6B86FF9}" type="presOf" srcId="{C3E03011-D1B4-9F45-8221-64AD5C6B74BD}" destId="{3A04698F-68DA-5B42-A41D-928C4EFC7565}" srcOrd="0" destOrd="0" presId="urn:microsoft.com/office/officeart/2005/8/layout/hProcess7"/>
    <dgm:cxn modelId="{D69E9FBF-8BFB-744C-B730-A832B4452F91}" srcId="{84DB510D-51EA-7E4B-8814-4B97A7848645}" destId="{98772A99-56F7-DF42-AC41-86ADDC51DA18}" srcOrd="0" destOrd="0" parTransId="{90888DC1-880F-5545-A0B1-1A1F2627ABE6}" sibTransId="{49F34588-35A1-B743-81E8-4BBE0ACED601}"/>
    <dgm:cxn modelId="{C4E66CC6-BE92-BC44-AAF7-352E5FB7CBFC}" type="presOf" srcId="{A3AED327-F519-3B47-876B-9C3DCFB95E56}" destId="{B9DD7687-2191-654F-94AB-008F3BD55921}" srcOrd="0" destOrd="0" presId="urn:microsoft.com/office/officeart/2005/8/layout/hProcess7"/>
    <dgm:cxn modelId="{5546A5D9-E97F-1A48-9214-3D01A3B2D5D8}" type="presOf" srcId="{6A1FA8F6-F971-E24D-B419-CBCCBFC39958}" destId="{9D4E5530-1BA6-B447-95C9-83C4729656B4}" srcOrd="0" destOrd="0" presId="urn:microsoft.com/office/officeart/2005/8/layout/hProcess7"/>
    <dgm:cxn modelId="{648BCADD-C41A-EC48-A248-C7048C217DC8}" type="presOf" srcId="{FDFD693A-A226-7345-960E-2C033AFB5F6A}" destId="{2C2FD429-10B9-AA44-992B-19E10AF62B39}" srcOrd="0" destOrd="0" presId="urn:microsoft.com/office/officeart/2005/8/layout/hProcess7"/>
    <dgm:cxn modelId="{3CBC8AE1-EC08-4648-B2A0-7B070637FA55}" srcId="{C3E03011-D1B4-9F45-8221-64AD5C6B74BD}" destId="{C1961BC3-0745-8947-91DF-BEEF43DB4661}" srcOrd="1" destOrd="0" parTransId="{09156239-A857-2C48-8236-F3B807EB5918}" sibTransId="{619880D6-5945-2343-B790-8CD50CC1867A}"/>
    <dgm:cxn modelId="{D738DAE2-42A1-4F43-86F3-8E5A627C07C2}" srcId="{6A1FA8F6-F971-E24D-B419-CBCCBFC39958}" destId="{A3AED327-F519-3B47-876B-9C3DCFB95E56}" srcOrd="0" destOrd="0" parTransId="{FF7FC735-8AD5-D042-AF9B-EA98D7D28B68}" sibTransId="{7878C3E5-19C4-6D44-BFEC-E70F60A8DD04}"/>
    <dgm:cxn modelId="{C21A88EB-521D-F243-8E6D-907D7F6750A8}" type="presOf" srcId="{84DB510D-51EA-7E4B-8814-4B97A7848645}" destId="{B400A65A-E310-944E-9AF1-DD45A4C13CCB}" srcOrd="1" destOrd="0" presId="urn:microsoft.com/office/officeart/2005/8/layout/hProcess7"/>
    <dgm:cxn modelId="{37AC89F2-DFCA-A14C-AC1A-983BFD7BB40E}" type="presOf" srcId="{98772A99-56F7-DF42-AC41-86ADDC51DA18}" destId="{A5E43962-0CCB-7748-8D32-B0D0536B2638}" srcOrd="0" destOrd="0" presId="urn:microsoft.com/office/officeart/2005/8/layout/hProcess7"/>
    <dgm:cxn modelId="{850BADF4-B2EA-F146-80CA-33108B76C77E}" type="presOf" srcId="{6A1FA8F6-F971-E24D-B419-CBCCBFC39958}" destId="{07B53AFF-90F5-5047-8C2E-5C991BAD6D3C}" srcOrd="1" destOrd="0" presId="urn:microsoft.com/office/officeart/2005/8/layout/hProcess7"/>
    <dgm:cxn modelId="{E6E7E8C8-8449-1C46-B7E8-180A95448622}" type="presParOf" srcId="{3A04698F-68DA-5B42-A41D-928C4EFC7565}" destId="{AA26E689-5C23-1241-95A3-1F81BE6272AB}" srcOrd="0" destOrd="0" presId="urn:microsoft.com/office/officeart/2005/8/layout/hProcess7"/>
    <dgm:cxn modelId="{60DEBC79-1D2E-C649-A9FD-89A0639943A4}" type="presParOf" srcId="{AA26E689-5C23-1241-95A3-1F81BE6272AB}" destId="{FFBD29E0-22BD-054D-ABEF-8C2738298978}" srcOrd="0" destOrd="0" presId="urn:microsoft.com/office/officeart/2005/8/layout/hProcess7"/>
    <dgm:cxn modelId="{A8661CCA-8BEB-1541-8F63-46D2D314242D}" type="presParOf" srcId="{AA26E689-5C23-1241-95A3-1F81BE6272AB}" destId="{B400A65A-E310-944E-9AF1-DD45A4C13CCB}" srcOrd="1" destOrd="0" presId="urn:microsoft.com/office/officeart/2005/8/layout/hProcess7"/>
    <dgm:cxn modelId="{AF0DDB72-1221-C045-A391-B1428C7163B8}" type="presParOf" srcId="{AA26E689-5C23-1241-95A3-1F81BE6272AB}" destId="{A5E43962-0CCB-7748-8D32-B0D0536B2638}" srcOrd="2" destOrd="0" presId="urn:microsoft.com/office/officeart/2005/8/layout/hProcess7"/>
    <dgm:cxn modelId="{B118E932-960A-C343-933A-2BD42E83D12B}" type="presParOf" srcId="{3A04698F-68DA-5B42-A41D-928C4EFC7565}" destId="{7A25DEFE-7ADA-694B-A9A1-5EACF572857C}" srcOrd="1" destOrd="0" presId="urn:microsoft.com/office/officeart/2005/8/layout/hProcess7"/>
    <dgm:cxn modelId="{C6219A75-5169-D644-B868-5C6B5E1417BB}" type="presParOf" srcId="{3A04698F-68DA-5B42-A41D-928C4EFC7565}" destId="{F187F76D-6664-4F46-AD91-D585E4516C5A}" srcOrd="2" destOrd="0" presId="urn:microsoft.com/office/officeart/2005/8/layout/hProcess7"/>
    <dgm:cxn modelId="{D7A58406-EAF2-8A42-890D-A1BF146496BA}" type="presParOf" srcId="{F187F76D-6664-4F46-AD91-D585E4516C5A}" destId="{257DC731-EE3B-F844-8271-C7BCAAB464E1}" srcOrd="0" destOrd="0" presId="urn:microsoft.com/office/officeart/2005/8/layout/hProcess7"/>
    <dgm:cxn modelId="{15E602B7-7C4F-8146-8893-F85022D80AB8}" type="presParOf" srcId="{F187F76D-6664-4F46-AD91-D585E4516C5A}" destId="{AF7AC169-5EBC-154D-A23F-41B073D5D0AE}" srcOrd="1" destOrd="0" presId="urn:microsoft.com/office/officeart/2005/8/layout/hProcess7"/>
    <dgm:cxn modelId="{A44C9BA5-DC98-8A4F-BC0C-F73ACFCF3020}" type="presParOf" srcId="{F187F76D-6664-4F46-AD91-D585E4516C5A}" destId="{561841B5-DD95-AC4A-8027-963CB15EBC35}" srcOrd="2" destOrd="0" presId="urn:microsoft.com/office/officeart/2005/8/layout/hProcess7"/>
    <dgm:cxn modelId="{5905F4DE-5D0C-BD44-975F-B01F82678316}" type="presParOf" srcId="{3A04698F-68DA-5B42-A41D-928C4EFC7565}" destId="{4BBA4024-4293-A54D-BF02-A0B39E0F15CD}" srcOrd="3" destOrd="0" presId="urn:microsoft.com/office/officeart/2005/8/layout/hProcess7"/>
    <dgm:cxn modelId="{7647C34C-0201-534A-9D7C-0E38EC9DD8AF}" type="presParOf" srcId="{3A04698F-68DA-5B42-A41D-928C4EFC7565}" destId="{8EC1A2B5-A51D-4C48-8992-17501928BD6F}" srcOrd="4" destOrd="0" presId="urn:microsoft.com/office/officeart/2005/8/layout/hProcess7"/>
    <dgm:cxn modelId="{7697C120-CC05-2547-8024-5DB4D65F432A}" type="presParOf" srcId="{8EC1A2B5-A51D-4C48-8992-17501928BD6F}" destId="{8728662C-8C7C-CB41-ADF0-F723996C3F49}" srcOrd="0" destOrd="0" presId="urn:microsoft.com/office/officeart/2005/8/layout/hProcess7"/>
    <dgm:cxn modelId="{C1F6E68C-4AAA-2E4E-AD48-7CA4C04EB51E}" type="presParOf" srcId="{8EC1A2B5-A51D-4C48-8992-17501928BD6F}" destId="{5B65BF0B-F8F7-2F45-AD45-73E80FC811E2}" srcOrd="1" destOrd="0" presId="urn:microsoft.com/office/officeart/2005/8/layout/hProcess7"/>
    <dgm:cxn modelId="{6C709C2F-5F78-B94B-876B-74BA90BA5A6E}" type="presParOf" srcId="{8EC1A2B5-A51D-4C48-8992-17501928BD6F}" destId="{2C2FD429-10B9-AA44-992B-19E10AF62B39}" srcOrd="2" destOrd="0" presId="urn:microsoft.com/office/officeart/2005/8/layout/hProcess7"/>
    <dgm:cxn modelId="{928BEE3C-C78A-E948-A5B9-09D4BACBEAD8}" type="presParOf" srcId="{3A04698F-68DA-5B42-A41D-928C4EFC7565}" destId="{C830ED7D-6B87-0B44-9FBA-51871BEFCE20}" srcOrd="5" destOrd="0" presId="urn:microsoft.com/office/officeart/2005/8/layout/hProcess7"/>
    <dgm:cxn modelId="{427E529A-EBA5-C74A-AF22-A41A3ABFA848}" type="presParOf" srcId="{3A04698F-68DA-5B42-A41D-928C4EFC7565}" destId="{94B89686-5378-6E42-B119-750A3441ECEE}" srcOrd="6" destOrd="0" presId="urn:microsoft.com/office/officeart/2005/8/layout/hProcess7"/>
    <dgm:cxn modelId="{D8B3970D-7F57-7F4D-B986-4E44D06A8DCE}" type="presParOf" srcId="{94B89686-5378-6E42-B119-750A3441ECEE}" destId="{9623C5A6-3127-9F41-A329-F005963564E1}" srcOrd="0" destOrd="0" presId="urn:microsoft.com/office/officeart/2005/8/layout/hProcess7"/>
    <dgm:cxn modelId="{B34271F8-DC89-8E40-9327-09F9082FBC95}" type="presParOf" srcId="{94B89686-5378-6E42-B119-750A3441ECEE}" destId="{B9FAF361-BD83-F847-AEB2-E12357F139CC}" srcOrd="1" destOrd="0" presId="urn:microsoft.com/office/officeart/2005/8/layout/hProcess7"/>
    <dgm:cxn modelId="{AC8FB7D5-D2B3-E14D-8B6D-B083CA701257}" type="presParOf" srcId="{94B89686-5378-6E42-B119-750A3441ECEE}" destId="{AB8CAC88-777B-2A48-97FD-7BB2EC12173D}" srcOrd="2" destOrd="0" presId="urn:microsoft.com/office/officeart/2005/8/layout/hProcess7"/>
    <dgm:cxn modelId="{66C1880A-8A9D-1345-8C78-DB0C2C744B06}" type="presParOf" srcId="{3A04698F-68DA-5B42-A41D-928C4EFC7565}" destId="{EE19DE0D-CE18-8746-9A4C-89863EB33060}" srcOrd="7" destOrd="0" presId="urn:microsoft.com/office/officeart/2005/8/layout/hProcess7"/>
    <dgm:cxn modelId="{5ED97686-C89E-704A-8B7D-36B37995F782}" type="presParOf" srcId="{3A04698F-68DA-5B42-A41D-928C4EFC7565}" destId="{24963A6A-10F4-2247-8C9E-A1808DB4D1D0}" srcOrd="8" destOrd="0" presId="urn:microsoft.com/office/officeart/2005/8/layout/hProcess7"/>
    <dgm:cxn modelId="{260A0562-606A-654E-843A-F852610562D4}" type="presParOf" srcId="{24963A6A-10F4-2247-8C9E-A1808DB4D1D0}" destId="{9D4E5530-1BA6-B447-95C9-83C4729656B4}" srcOrd="0" destOrd="0" presId="urn:microsoft.com/office/officeart/2005/8/layout/hProcess7"/>
    <dgm:cxn modelId="{7647C48B-C64E-4042-8E85-659DED6D3133}" type="presParOf" srcId="{24963A6A-10F4-2247-8C9E-A1808DB4D1D0}" destId="{07B53AFF-90F5-5047-8C2E-5C991BAD6D3C}" srcOrd="1" destOrd="0" presId="urn:microsoft.com/office/officeart/2005/8/layout/hProcess7"/>
    <dgm:cxn modelId="{BD378571-DD80-BD4C-B54C-96DA0557A658}" type="presParOf" srcId="{24963A6A-10F4-2247-8C9E-A1808DB4D1D0}" destId="{B9DD7687-2191-654F-94AB-008F3BD5592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D29E0-22BD-054D-ABEF-8C2738298978}">
      <dsp:nvSpPr>
        <dsp:cNvPr id="0" name=""/>
        <dsp:cNvSpPr/>
      </dsp:nvSpPr>
      <dsp:spPr>
        <a:xfrm>
          <a:off x="556" y="0"/>
          <a:ext cx="2396621" cy="1234848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 rot="16200000">
        <a:off x="-266068" y="266625"/>
        <a:ext cx="1012575" cy="479324"/>
      </dsp:txXfrm>
    </dsp:sp>
    <dsp:sp modelId="{A5E43962-0CCB-7748-8D32-B0D0536B2638}">
      <dsp:nvSpPr>
        <dsp:cNvPr id="0" name=""/>
        <dsp:cNvSpPr/>
      </dsp:nvSpPr>
      <dsp:spPr>
        <a:xfrm>
          <a:off x="479881" y="0"/>
          <a:ext cx="1785483" cy="12348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Phase n</a:t>
          </a:r>
        </a:p>
      </dsp:txBody>
      <dsp:txXfrm>
        <a:off x="479881" y="0"/>
        <a:ext cx="1785483" cy="1234848"/>
      </dsp:txXfrm>
    </dsp:sp>
    <dsp:sp modelId="{8728662C-8C7C-CB41-ADF0-F723996C3F49}">
      <dsp:nvSpPr>
        <dsp:cNvPr id="0" name=""/>
        <dsp:cNvSpPr/>
      </dsp:nvSpPr>
      <dsp:spPr>
        <a:xfrm>
          <a:off x="2481060" y="0"/>
          <a:ext cx="2396621" cy="1234848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 rot="16200000">
        <a:off x="2214435" y="266625"/>
        <a:ext cx="1012575" cy="479324"/>
      </dsp:txXfrm>
    </dsp:sp>
    <dsp:sp modelId="{AF7AC169-5EBC-154D-A23F-41B073D5D0AE}">
      <dsp:nvSpPr>
        <dsp:cNvPr id="0" name=""/>
        <dsp:cNvSpPr/>
      </dsp:nvSpPr>
      <dsp:spPr>
        <a:xfrm rot="5400000">
          <a:off x="2402361" y="878207"/>
          <a:ext cx="181363" cy="35949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FD429-10B9-AA44-992B-19E10AF62B39}">
      <dsp:nvSpPr>
        <dsp:cNvPr id="0" name=""/>
        <dsp:cNvSpPr/>
      </dsp:nvSpPr>
      <dsp:spPr>
        <a:xfrm>
          <a:off x="2960384" y="0"/>
          <a:ext cx="1785483" cy="12348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Phase n -1</a:t>
          </a:r>
        </a:p>
      </dsp:txBody>
      <dsp:txXfrm>
        <a:off x="2960384" y="0"/>
        <a:ext cx="1785483" cy="1234848"/>
      </dsp:txXfrm>
    </dsp:sp>
    <dsp:sp modelId="{9D4E5530-1BA6-B447-95C9-83C4729656B4}">
      <dsp:nvSpPr>
        <dsp:cNvPr id="0" name=""/>
        <dsp:cNvSpPr/>
      </dsp:nvSpPr>
      <dsp:spPr>
        <a:xfrm>
          <a:off x="4961564" y="0"/>
          <a:ext cx="2396621" cy="1234848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 rot="16200000">
        <a:off x="4694938" y="266625"/>
        <a:ext cx="1012575" cy="479324"/>
      </dsp:txXfrm>
    </dsp:sp>
    <dsp:sp modelId="{B9FAF361-BD83-F847-AEB2-E12357F139CC}">
      <dsp:nvSpPr>
        <dsp:cNvPr id="0" name=""/>
        <dsp:cNvSpPr/>
      </dsp:nvSpPr>
      <dsp:spPr>
        <a:xfrm rot="5400000">
          <a:off x="4882865" y="878207"/>
          <a:ext cx="181363" cy="35949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D7687-2191-654F-94AB-008F3BD55921}">
      <dsp:nvSpPr>
        <dsp:cNvPr id="0" name=""/>
        <dsp:cNvSpPr/>
      </dsp:nvSpPr>
      <dsp:spPr>
        <a:xfrm>
          <a:off x="5440888" y="0"/>
          <a:ext cx="1785483" cy="12348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Phase n - 2</a:t>
          </a:r>
        </a:p>
      </dsp:txBody>
      <dsp:txXfrm>
        <a:off x="5440888" y="0"/>
        <a:ext cx="1785483" cy="1234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F1DD-EAA7-BB4D-9DE1-CE451A9E9FFC}" type="datetimeFigureOut">
              <a:rPr lang="en-CH" smtClean="0"/>
              <a:t>25.03.21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02D65-D503-4E47-9CAD-8EBA429D82C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0325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51572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 sum = 1</a:t>
            </a:r>
            <a:endParaRPr lang="en-CH" dirty="0"/>
          </a:p>
          <a:p>
            <a:r>
              <a:rPr lang="en-GB" dirty="0"/>
              <a:t>W</a:t>
            </a:r>
            <a:r>
              <a:rPr lang="en-CH" dirty="0"/>
              <a:t>e will now play with the value of 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60684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All else being equal, we will play with the value for r from now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68003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Theorem 2 less strong because p,q fixed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9479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All else being equal, we will play with the value for r from now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94700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“Principle of deferred decisions: message reach node -&gt; long range contacts generated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23032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Here, interpret j as the lattice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26362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Note that it can skip phases</a:t>
            </a:r>
          </a:p>
          <a:p>
            <a:r>
              <a:rPr lang="en-CH" dirty="0"/>
              <a:t>Give listeners an intuition as to why r = 2 is the optimal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09904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CH" dirty="0"/>
              <a:t>owest bound for probability which comes from the further node from 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17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35201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“Principle of deferred decisions: message reach node -&gt; long range contacts generated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19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0750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- Six degrees of separation in milgrams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0369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1st existential </a:t>
            </a:r>
          </a:p>
          <a:p>
            <a:r>
              <a:rPr lang="en-CH" dirty="0"/>
              <a:t>2nd algorithmic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86355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- </a:t>
            </a:r>
            <a:r>
              <a:rPr lang="en-GB" dirty="0"/>
              <a:t>Only first name, occupation and location given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16047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CH" dirty="0"/>
              <a:t>xtracting milgrams results and applying it to the result we will derive later from theoretical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01729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CH" dirty="0"/>
              <a:t>eople as vetcies, acquiantances as edges -&gt; natural </a:t>
            </a:r>
          </a:p>
          <a:p>
            <a:r>
              <a:rPr lang="en-CH" dirty="0"/>
              <a:t>Only Close or Long =&gt; cannot solve our problem in fast runtime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71410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Lattice is square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2473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u: milgrams experiment =&gt; first person given letter</a:t>
            </a:r>
          </a:p>
          <a:p>
            <a:r>
              <a:rPr lang="en-GB" dirty="0"/>
              <a:t>T</a:t>
            </a:r>
            <a:r>
              <a:rPr lang="en-CH" dirty="0"/>
              <a:t>: milgrams experiment =&gt; person that the letter should be delivered to</a:t>
            </a:r>
          </a:p>
          <a:p>
            <a:r>
              <a:rPr lang="en-GB" dirty="0"/>
              <a:t>W</a:t>
            </a:r>
            <a:r>
              <a:rPr lang="en-CH" dirty="0"/>
              <a:t>ith the knowledge u has =&gt; deliver as fast as possible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90020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</a:t>
            </a:r>
            <a:r>
              <a:rPr lang="en-CH" dirty="0"/>
              <a:t>o back a slide and show the points</a:t>
            </a:r>
          </a:p>
          <a:p>
            <a:r>
              <a:rPr lang="en-GB" dirty="0"/>
              <a:t>E</a:t>
            </a:r>
            <a:r>
              <a:rPr lang="en-CH" dirty="0"/>
              <a:t>ven with 3) we can get same upper bound</a:t>
            </a:r>
          </a:p>
          <a:p>
            <a:r>
              <a:rPr lang="en-GB" dirty="0"/>
              <a:t>A</a:t>
            </a:r>
            <a:r>
              <a:rPr lang="en-CH" dirty="0"/>
              <a:t>nd without 3) same lower bound =&gt; makes result stronger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02D65-D503-4E47-9CAD-8EBA429D82C6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9221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3332-AD1E-3544-BAE6-57DDE7BC4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C6939-CB57-2D4B-80D3-61E43B4B9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654E-C25D-794C-8A20-4C28D88E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5F3-A8EB-2046-A179-8C2CE696FA23}" type="datetimeFigureOut">
              <a:rPr lang="en-CH" smtClean="0"/>
              <a:t>25.03.21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33641-0685-B343-86CD-90A1514D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7A53C-D146-F845-BBFB-134206E6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8BB-4D81-C94E-9F18-2565895BF1A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711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5508-C175-D549-81D4-66ABF8E8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11CB8-DF4C-BD41-8D3B-7443EE55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65E00-63DE-A046-8959-BBC228B8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5F3-A8EB-2046-A179-8C2CE696FA23}" type="datetimeFigureOut">
              <a:rPr lang="en-CH" smtClean="0"/>
              <a:t>25.03.21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E9370-76D1-2E4F-BE1E-DA198B06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6FFDA-D926-3348-8C3E-F99A1543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8BB-4D81-C94E-9F18-2565895BF1A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0286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449DC8-B1CF-D047-A6DF-9C7724A4B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E3151-481F-F448-920A-E1739D8CF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87799-0007-0742-9BC9-B7E8E793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5F3-A8EB-2046-A179-8C2CE696FA23}" type="datetimeFigureOut">
              <a:rPr lang="en-CH" smtClean="0"/>
              <a:t>25.03.21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B7969-3222-0B45-A816-7CF978BD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F4398-7715-A048-A54D-D182ACF6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8BB-4D81-C94E-9F18-2565895BF1A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2062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0FA9-FBC3-3249-BF90-4A5595B6C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58E40-C7C9-E141-BB29-3B5EA1604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266BB-4ECA-1041-AC9E-F36DC5B5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5F3-A8EB-2046-A179-8C2CE696FA23}" type="datetimeFigureOut">
              <a:rPr lang="en-CH" smtClean="0"/>
              <a:t>25.03.21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8A21B-B7DC-DD43-82B3-402996EE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BE475-4C37-7F42-956D-E74899B2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8BB-4D81-C94E-9F18-2565895BF1A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6667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1BBF-526E-0C44-8799-94DD05D0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5F2C7-2D80-7C42-88F4-FDB65451E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55C34-D31B-9745-A02F-916C3C01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5F3-A8EB-2046-A179-8C2CE696FA23}" type="datetimeFigureOut">
              <a:rPr lang="en-CH" smtClean="0"/>
              <a:t>25.03.21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DB512-23CA-8541-90CB-E7BC2739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18B55-30E5-2C40-A523-08512E02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8BB-4D81-C94E-9F18-2565895BF1A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1830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2FB1-72F5-AA48-896B-94058DE1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A6F5E-E01C-9C49-8121-1F049290C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6A859-E819-3945-85C8-AE8147EA5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5B550-E6E7-6443-AAAA-EE79179E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5F3-A8EB-2046-A179-8C2CE696FA23}" type="datetimeFigureOut">
              <a:rPr lang="en-CH" smtClean="0"/>
              <a:t>25.03.21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203B2-B3D8-7444-BAAE-46FAECCC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C6B80-5AEA-D542-8020-F97CF025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8BB-4D81-C94E-9F18-2565895BF1A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0462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FA59-603E-FC43-AD25-D5182106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467B8-B549-484C-9606-92A89DC15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06C11-6B81-0A42-BB9C-C14F50FE1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986DC-B1F0-6943-9839-3143A3F39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C3E98-8926-9548-A5E8-6F70545F5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519A3D-F31C-DF41-B27F-7D335F45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5F3-A8EB-2046-A179-8C2CE696FA23}" type="datetimeFigureOut">
              <a:rPr lang="en-CH" smtClean="0"/>
              <a:t>25.03.21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311DBB-BCA4-5C43-ACCC-AF3EB79C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F6956-9D1E-3A46-A8C8-5AB37223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8BB-4D81-C94E-9F18-2565895BF1A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5934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630F-59CB-D045-8E43-E09EE41B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4EDA3F-299B-0541-B0B8-83EFB052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5F3-A8EB-2046-A179-8C2CE696FA23}" type="datetimeFigureOut">
              <a:rPr lang="en-CH" smtClean="0"/>
              <a:t>25.03.21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4C444-FD0C-D247-8A38-D36E8EE9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D561C-F3A7-5845-9D27-D03B8AE6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8BB-4D81-C94E-9F18-2565895BF1A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8958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41784-856E-4642-9C35-FED5CB4C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5F3-A8EB-2046-A179-8C2CE696FA23}" type="datetimeFigureOut">
              <a:rPr lang="en-CH" smtClean="0"/>
              <a:t>25.03.21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D95C8-9631-7F44-A8CE-E3BF6048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650AE-5997-9A4D-BD1B-4AE3FBB3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8BB-4D81-C94E-9F18-2565895BF1A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8523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602E-172C-5444-AD47-2BD862DB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D4C4F-E03C-D841-A784-F0B23E3E9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F89EB-E031-0B43-A30B-78C4508B0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0C990-0CBF-D84D-90FE-05FD11B8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5F3-A8EB-2046-A179-8C2CE696FA23}" type="datetimeFigureOut">
              <a:rPr lang="en-CH" smtClean="0"/>
              <a:t>25.03.21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5CA45-BC3A-5244-858C-56CDE6D8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68370-99F0-7C4E-8076-CF62E496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8BB-4D81-C94E-9F18-2565895BF1A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2456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9263C-83E7-8844-A6E6-BF170E745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CCA0-07A9-1541-90D6-6AB81587F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52B0E-2BCD-4648-AFCB-28773D784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47A7A-4EA3-B544-853E-0AB1096B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5F3-A8EB-2046-A179-8C2CE696FA23}" type="datetimeFigureOut">
              <a:rPr lang="en-CH" smtClean="0"/>
              <a:t>25.03.21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A10CF-99F6-AF41-A875-1736B3A1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EDC7D-3A74-D148-9811-CA6FC298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88BB-4D81-C94E-9F18-2565895BF1A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8027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2DB532-95FF-4548-895E-068D8EC4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15B38-1A6F-794C-8297-F1A5DF010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1BB98-F921-604E-A39A-07E4A0BF5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75F3-A8EB-2046-A179-8C2CE696FA23}" type="datetimeFigureOut">
              <a:rPr lang="en-CH" smtClean="0"/>
              <a:t>25.03.21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E9B8B-0FDF-1C43-9354-C06AF868D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B6246-117D-F345-A0EE-7F65812EA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88BB-4D81-C94E-9F18-2565895BF1A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6383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2B1D-4AC7-5848-9ACE-EB017689E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CH" dirty="0"/>
              <a:t>The Small World Phenomenon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5688F-6F44-1643-8DD0-5787FB771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CH" dirty="0"/>
              <a:t>An Algorithmic Perspective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E587211-0DFD-6A4D-9766-71A872D6B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235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4120-AAAE-C34A-9627-384A98C7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Probability distribution of long range contacts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A809061-34EC-F241-9B4F-28C7BE3184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574267"/>
                <a:ext cx="8958943" cy="11570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CH" b="0" dirty="0"/>
                  <a:t>P[»Long </a:t>
                </a:r>
                <a:r>
                  <a:rPr lang="de-CH" b="0" dirty="0" err="1"/>
                  <a:t>range</a:t>
                </a:r>
                <a:r>
                  <a:rPr lang="de-CH" b="0" dirty="0"/>
                  <a:t> </a:t>
                </a:r>
                <a:r>
                  <a:rPr lang="de-CH" b="0" dirty="0" err="1"/>
                  <a:t>contact</a:t>
                </a:r>
                <a:r>
                  <a:rPr lang="de-CH" b="0" dirty="0"/>
                  <a:t> </a:t>
                </a:r>
                <a:r>
                  <a:rPr lang="de-CH" b="0" dirty="0" err="1"/>
                  <a:t>of</a:t>
                </a:r>
                <a:r>
                  <a:rPr lang="de-CH" b="0" dirty="0"/>
                  <a:t> </a:t>
                </a:r>
                <a:r>
                  <a:rPr lang="de-CH" b="0" dirty="0" err="1"/>
                  <a:t>u</a:t>
                </a:r>
                <a:r>
                  <a:rPr lang="de-CH" b="0" dirty="0"/>
                  <a:t> </a:t>
                </a:r>
                <a:r>
                  <a:rPr lang="de-CH" b="0" dirty="0" err="1"/>
                  <a:t>is</a:t>
                </a:r>
                <a:r>
                  <a:rPr lang="de-CH" b="0" dirty="0"/>
                  <a:t> v»]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de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de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de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de-CH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de-CH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CH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de-CH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CH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de-CH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CH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GB" dirty="0">
                  <a:effectLst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A809061-34EC-F241-9B4F-28C7BE318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574267"/>
                <a:ext cx="8958943" cy="1157061"/>
              </a:xfrm>
              <a:prstGeom prst="rect">
                <a:avLst/>
              </a:prstGeom>
              <a:blipFill>
                <a:blip r:embed="rId3"/>
                <a:stretch>
                  <a:fillRect l="-1273" t="-9783" b="-2826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51F9FDB-E95D-2549-AC40-6AC176E7C0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the distance between u and v on the lattice</a:t>
                </a:r>
              </a:p>
              <a:p>
                <a:r>
                  <a:rPr lang="en-GB" dirty="0"/>
                  <a:t>Introduction of parameter r</a:t>
                </a:r>
              </a:p>
              <a:p>
                <a:pPr lvl="1"/>
                <a:r>
                  <a:rPr lang="en-GB" dirty="0"/>
                  <a:t>The larger r, the closer the long range contacts</a:t>
                </a:r>
              </a:p>
              <a:p>
                <a:r>
                  <a:rPr lang="en-GB" dirty="0"/>
                  <a:t>If r = 0, long range contacts are uniformly randomly distributed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51F9FDB-E95D-2549-AC40-6AC176E7C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  <a:blipFill>
                <a:blip r:embed="rId4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A308E8D-9C38-A54C-A34A-A349551866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323"/>
          <a:stretch/>
        </p:blipFill>
        <p:spPr>
          <a:xfrm>
            <a:off x="8389701" y="3917533"/>
            <a:ext cx="2274327" cy="255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4120-AAAE-C34A-9627-384A98C7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Three Theorems of this Paper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1F9FDB-E95D-2549-AC40-6AC176E7C02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38686E7-14CF-B741-A6A2-2D96DCD62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838200" y="1695737"/>
            <a:ext cx="10672841" cy="1052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6202E5-C711-5546-86C0-AEC13BC60B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838200" y="3140587"/>
            <a:ext cx="10858991" cy="805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E3BB9F-984F-8B4F-8DDF-9EC98B1BAF7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838200" y="4614843"/>
            <a:ext cx="10672841" cy="1368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6983C46-7FED-DD45-B673-856A25A729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820" y="1972976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CH" b="0" dirty="0"/>
                  <a:t>                                           =&gt; </a:t>
                </a:r>
                <a:r>
                  <a:rPr lang="de-CH" b="0" dirty="0" err="1"/>
                  <a:t>slow</a:t>
                </a:r>
                <a:endParaRPr lang="de-CH" b="0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r = 2 and p = q = 1                     =&gt; fast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&lt;2  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𝑂𝑅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 &lt; 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       </a:t>
                </a:r>
                <a:r>
                  <a:rPr lang="de-CH" dirty="0"/>
                  <a:t>=&gt; </a:t>
                </a:r>
                <a:r>
                  <a:rPr lang="de-CH" dirty="0" err="1"/>
                  <a:t>slow</a:t>
                </a:r>
                <a:endParaRPr lang="en-GB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6983C46-7FED-DD45-B673-856A25A72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20" y="1972976"/>
                <a:ext cx="10515600" cy="4351338"/>
              </a:xfrm>
              <a:prstGeom prst="rect">
                <a:avLst/>
              </a:prstGeom>
              <a:blipFill>
                <a:blip r:embed="rId6"/>
                <a:stretch>
                  <a:fillRect l="-1086" t="-233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043ECFE-C085-804E-B792-6AE560F57D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999" r="-8" b="8757"/>
          <a:stretch/>
        </p:blipFill>
        <p:spPr>
          <a:xfrm>
            <a:off x="7072313" y="1979093"/>
            <a:ext cx="4281487" cy="30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0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4120-AAAE-C34A-9627-384A98C7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Three Theorems of this Paper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1F9FDB-E95D-2549-AC40-6AC176E7C02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6202E5-C711-5546-86C0-AEC13BC60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40587"/>
            <a:ext cx="10858991" cy="8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2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4120-AAAE-C34A-9627-384A98C7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Three Theorems of this Paper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1F9FDB-E95D-2549-AC40-6AC176E7C02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3BB9F-984F-8B4F-8DDF-9EC98B1BAF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4614843"/>
            <a:ext cx="10672841" cy="13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1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EF4D-326B-FD40-985F-9F3731EC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Upper Bound for </a:t>
            </a:r>
            <a:r>
              <a:rPr lang="en-CH" dirty="0">
                <a:solidFill>
                  <a:srgbClr val="FF0000"/>
                </a:solidFill>
              </a:rPr>
              <a:t>r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62A90-6842-DA41-8DF5-AF9D41F0F6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H" dirty="0"/>
                  <a:t>Principle of deferred decisions</a:t>
                </a:r>
              </a:p>
              <a:p>
                <a:r>
                  <a:rPr lang="en-GB" dirty="0"/>
                  <a:t>p = q = 1 </a:t>
                </a:r>
              </a:p>
              <a:p>
                <a:r>
                  <a:rPr lang="en-GB" dirty="0"/>
                  <a:t>Probability that </a:t>
                </a:r>
                <a:r>
                  <a:rPr lang="en-GB" b="1" dirty="0">
                    <a:solidFill>
                      <a:schemeClr val="accent2"/>
                    </a:solidFill>
                  </a:rPr>
                  <a:t>v</a:t>
                </a:r>
                <a:r>
                  <a:rPr lang="en-GB" dirty="0"/>
                  <a:t> is long range</a:t>
                </a:r>
              </a:p>
              <a:p>
                <a:pPr marL="0" indent="0">
                  <a:buNone/>
                </a:pPr>
                <a:r>
                  <a:rPr lang="en-GB" dirty="0"/>
                  <a:t>contact of </a:t>
                </a:r>
                <a:r>
                  <a:rPr lang="en-GB" b="1" dirty="0">
                    <a:solidFill>
                      <a:srgbClr val="FFC000"/>
                    </a:solidFill>
                  </a:rPr>
                  <a:t>u</a:t>
                </a:r>
                <a:r>
                  <a:rPr lang="en-GB" dirty="0"/>
                  <a:t>:	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de-CH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CH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de-CH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CH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de-CH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CH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de-CH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CH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de-CH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CH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de-CH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de-CH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de-CH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CH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de-CH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CH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de-CH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CH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CH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CH" dirty="0"/>
              </a:p>
              <a:p>
                <a:endParaRPr lang="en-CH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62A90-6842-DA41-8DF5-AF9D41F0F6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A366A3-1A63-E345-A955-F875CEC9D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743" y="1707017"/>
            <a:ext cx="5638800" cy="407246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40EFAE7-EF16-5C4D-BEBB-F634E009F368}"/>
              </a:ext>
            </a:extLst>
          </p:cNvPr>
          <p:cNvSpPr/>
          <p:nvPr/>
        </p:nvSpPr>
        <p:spPr>
          <a:xfrm>
            <a:off x="7717332" y="3250643"/>
            <a:ext cx="259977" cy="259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7008EE-CBB9-3948-A927-C958F7885E24}"/>
              </a:ext>
            </a:extLst>
          </p:cNvPr>
          <p:cNvSpPr/>
          <p:nvPr/>
        </p:nvSpPr>
        <p:spPr>
          <a:xfrm>
            <a:off x="8515190" y="2452784"/>
            <a:ext cx="259977" cy="259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50E0FD-94DA-B34D-B6B6-E18149579FF2}"/>
              </a:ext>
            </a:extLst>
          </p:cNvPr>
          <p:cNvSpPr/>
          <p:nvPr/>
        </p:nvSpPr>
        <p:spPr>
          <a:xfrm>
            <a:off x="9277190" y="3223749"/>
            <a:ext cx="259977" cy="259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9C8F95-7F79-A646-BC31-805D1D9DE29B}"/>
              </a:ext>
            </a:extLst>
          </p:cNvPr>
          <p:cNvSpPr/>
          <p:nvPr/>
        </p:nvSpPr>
        <p:spPr>
          <a:xfrm>
            <a:off x="8515190" y="3985749"/>
            <a:ext cx="259977" cy="259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A84726-02A0-8E4D-898D-F689E427FE99}"/>
              </a:ext>
            </a:extLst>
          </p:cNvPr>
          <p:cNvSpPr/>
          <p:nvPr/>
        </p:nvSpPr>
        <p:spPr>
          <a:xfrm>
            <a:off x="10057120" y="4765678"/>
            <a:ext cx="259977" cy="259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269854-C43E-754A-8663-A5E926CBAC0A}"/>
              </a:ext>
            </a:extLst>
          </p:cNvPr>
          <p:cNvSpPr/>
          <p:nvPr/>
        </p:nvSpPr>
        <p:spPr>
          <a:xfrm>
            <a:off x="8449876" y="3165958"/>
            <a:ext cx="375557" cy="37555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9542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EF4D-326B-FD40-985F-9F3731EC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Proof Ingredient 1. (Ripple Pattern)</a:t>
            </a:r>
            <a:endParaRPr lang="en-C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62A90-6842-DA41-8DF5-AF9D41F0F6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987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CH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CH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CH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de-CH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de-CH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CH" sz="1800" i="1" smtClean="0">
                                  <a:solidFill>
                                    <a:srgbClr val="FF4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sz="1800" i="1">
                                  <a:solidFill>
                                    <a:srgbClr val="FF4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de-CH" sz="1800" i="1">
                                  <a:solidFill>
                                    <a:srgbClr val="FF4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sz="1800" i="1">
                                  <a:solidFill>
                                    <a:srgbClr val="FF40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de-CH" sz="1800" i="1">
                                  <a:solidFill>
                                    <a:srgbClr val="FF4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sz="1800" i="1">
                                  <a:solidFill>
                                    <a:srgbClr val="FF4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de-CH" sz="1800" i="1">
                                  <a:solidFill>
                                    <a:srgbClr val="FF4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CH" sz="1800" i="1">
                                  <a:solidFill>
                                    <a:srgbClr val="FF40FF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nary>
                      <m:r>
                        <a:rPr lang="en-GB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de-CH" sz="1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de-CH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CH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CH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CH" sz="1800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CH" sz="1800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de-CH" sz="1800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− 2</m:t>
                          </m:r>
                        </m:sup>
                        <m:e>
                          <m:d>
                            <m:dPr>
                              <m:ctrlPr>
                                <a:rPr lang="de-CH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1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CH" sz="1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d>
                            <m:dPr>
                              <m:ctrlPr>
                                <a:rPr lang="de-CH" sz="1800" b="0" i="1" dirty="0" smtClean="0">
                                  <a:solidFill>
                                    <a:srgbClr val="FF4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CH" sz="1800" b="0" i="1" dirty="0" smtClean="0">
                                      <a:solidFill>
                                        <a:srgbClr val="FF4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sz="1800" b="0" i="1" dirty="0" smtClean="0">
                                      <a:solidFill>
                                        <a:srgbClr val="FF4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CH" sz="1800" b="0" i="1" dirty="0" smtClean="0">
                                      <a:solidFill>
                                        <a:srgbClr val="FF4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de-CH" sz="1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de-CH" sz="1800" b="0" dirty="0">
                    <a:ea typeface="Cambria Math" panose="02040503050406030204" pitchFamily="18" charset="0"/>
                  </a:rPr>
                  <a:t>                          …</a:t>
                </a:r>
              </a:p>
              <a:p>
                <a:pPr marL="0" indent="0">
                  <a:buNone/>
                </a:pPr>
                <a:r>
                  <a:rPr lang="de-CH" sz="1800" dirty="0">
                    <a:ea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de-CH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≤4 </m:t>
                    </m:r>
                    <m:r>
                      <m:rPr>
                        <m:sty m:val="p"/>
                      </m:rPr>
                      <a:rPr lang="de-CH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de-CH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⁡(6</m:t>
                    </m:r>
                    <m:r>
                      <a:rPr lang="de-CH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de-CH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CH" sz="1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r>
                  <a:rPr lang="en-GB" sz="1800" dirty="0" err="1"/>
                  <a:t>Pr</a:t>
                </a:r>
                <a:r>
                  <a:rPr lang="en-GB" sz="1800" dirty="0"/>
                  <a:t>[“u chooses v”]</a:t>
                </a:r>
              </a:p>
              <a:p>
                <a:pPr marL="0" indent="0">
                  <a:buNone/>
                </a:pP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r>
                      <a:rPr lang="de-CH" sz="1800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sSup>
                      <m:sSupPr>
                        <m:ctrlPr>
                          <a:rPr lang="de-CH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[4</m:t>
                        </m:r>
                        <m:func>
                          <m:funcPr>
                            <m:ctrlPr>
                              <a:rPr lang="de-CH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CH" sz="18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de-CH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CH" sz="18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CH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de-CH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sz="1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de-CH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CH" sz="1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de-CH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CH" sz="1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de-CH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CH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GB" sz="1800" dirty="0"/>
                          <m:t> </m:t>
                        </m:r>
                      </m:e>
                      <m:sup>
                        <m:r>
                          <a:rPr lang="de-CH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CH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CH" dirty="0"/>
              </a:p>
              <a:p>
                <a:endParaRPr lang="en-CH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62A90-6842-DA41-8DF5-AF9D41F0F6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9875"/>
                <a:ext cx="10515600" cy="4351338"/>
              </a:xfrm>
              <a:blipFill>
                <a:blip r:embed="rId3"/>
                <a:stretch>
                  <a:fillRect l="-7117" t="-2011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ntent Placeholder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AF4668-53D1-DB48-A45A-D335B1EC2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219" y="1754717"/>
            <a:ext cx="5638800" cy="407246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BC00396F-4C86-6443-8273-39BFF9DFB4C9}"/>
              </a:ext>
            </a:extLst>
          </p:cNvPr>
          <p:cNvSpPr/>
          <p:nvPr/>
        </p:nvSpPr>
        <p:spPr>
          <a:xfrm rot="18917016">
            <a:off x="5817393" y="4368005"/>
            <a:ext cx="271462" cy="1928813"/>
          </a:xfrm>
          <a:prstGeom prst="ellipse">
            <a:avLst/>
          </a:prstGeom>
          <a:solidFill>
            <a:srgbClr val="00B050">
              <a:alpha val="6078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227D3A-89BC-2842-965F-D22C74FF1BD7}"/>
              </a:ext>
            </a:extLst>
          </p:cNvPr>
          <p:cNvSpPr/>
          <p:nvPr/>
        </p:nvSpPr>
        <p:spPr>
          <a:xfrm rot="18917016">
            <a:off x="6180524" y="3463268"/>
            <a:ext cx="297677" cy="2988989"/>
          </a:xfrm>
          <a:prstGeom prst="ellipse">
            <a:avLst/>
          </a:prstGeom>
          <a:solidFill>
            <a:srgbClr val="00B050">
              <a:alpha val="6078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830F956-D478-6246-851D-B60C16B55261}"/>
              </a:ext>
            </a:extLst>
          </p:cNvPr>
          <p:cNvSpPr/>
          <p:nvPr/>
        </p:nvSpPr>
        <p:spPr>
          <a:xfrm rot="18917016">
            <a:off x="6528850" y="2594296"/>
            <a:ext cx="414359" cy="4011208"/>
          </a:xfrm>
          <a:prstGeom prst="ellipse">
            <a:avLst/>
          </a:prstGeom>
          <a:solidFill>
            <a:srgbClr val="00B050">
              <a:alpha val="6078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1EDE17-0B42-1141-B9EF-E912BEF31CF7}"/>
              </a:ext>
            </a:extLst>
          </p:cNvPr>
          <p:cNvSpPr/>
          <p:nvPr/>
        </p:nvSpPr>
        <p:spPr>
          <a:xfrm rot="18917016">
            <a:off x="5386813" y="5554153"/>
            <a:ext cx="327589" cy="339507"/>
          </a:xfrm>
          <a:prstGeom prst="ellipse">
            <a:avLst/>
          </a:prstGeom>
          <a:solidFill>
            <a:srgbClr val="00B050">
              <a:alpha val="6078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E371C1F-F4BF-DE4C-A0BC-8CA47ADBB0E5}"/>
              </a:ext>
            </a:extLst>
          </p:cNvPr>
          <p:cNvCxnSpPr>
            <a:cxnSpLocks/>
          </p:cNvCxnSpPr>
          <p:nvPr/>
        </p:nvCxnSpPr>
        <p:spPr>
          <a:xfrm>
            <a:off x="5248656" y="6492240"/>
            <a:ext cx="5888736" cy="0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A11B97A-E245-2347-85C1-4F5D61446448}"/>
              </a:ext>
            </a:extLst>
          </p:cNvPr>
          <p:cNvCxnSpPr>
            <a:cxnSpLocks/>
          </p:cNvCxnSpPr>
          <p:nvPr/>
        </p:nvCxnSpPr>
        <p:spPr>
          <a:xfrm>
            <a:off x="11539728" y="1432560"/>
            <a:ext cx="0" cy="4657344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ED409EC-FDCB-5A4F-BB77-0C3B683E689A}"/>
              </a:ext>
            </a:extLst>
          </p:cNvPr>
          <p:cNvCxnSpPr>
            <a:cxnSpLocks/>
          </p:cNvCxnSpPr>
          <p:nvPr/>
        </p:nvCxnSpPr>
        <p:spPr>
          <a:xfrm>
            <a:off x="5029200" y="5230368"/>
            <a:ext cx="1011936" cy="975360"/>
          </a:xfrm>
          <a:prstGeom prst="straightConnector1">
            <a:avLst/>
          </a:prstGeom>
          <a:ln w="63500">
            <a:solidFill>
              <a:srgbClr val="00B0F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FFFF171-D4D2-B94D-BAB8-526F8F3E66F3}"/>
              </a:ext>
            </a:extLst>
          </p:cNvPr>
          <p:cNvCxnSpPr>
            <a:cxnSpLocks/>
          </p:cNvCxnSpPr>
          <p:nvPr/>
        </p:nvCxnSpPr>
        <p:spPr>
          <a:xfrm flipH="1">
            <a:off x="5017008" y="5212080"/>
            <a:ext cx="1018032" cy="1030224"/>
          </a:xfrm>
          <a:prstGeom prst="straightConnector1">
            <a:avLst/>
          </a:prstGeom>
          <a:ln w="63500">
            <a:solidFill>
              <a:srgbClr val="00B0F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6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4120-AAAE-C34A-9627-384A98C7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Let’s slice our problem into phases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58B90991-06F2-B246-B76D-579D1B793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677112"/>
              </p:ext>
            </p:extLst>
          </p:nvPr>
        </p:nvGraphicFramePr>
        <p:xfrm>
          <a:off x="1338941" y="3216729"/>
          <a:ext cx="7358743" cy="123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809061-34EC-F241-9B4F-28C7BE31844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Our algorithm is in phase j if the lattice distance from the current message holder to the target is between 2</a:t>
            </a:r>
            <a:r>
              <a:rPr lang="en-GB" baseline="30000" dirty="0"/>
              <a:t>j</a:t>
            </a:r>
            <a:r>
              <a:rPr lang="en-GB" dirty="0"/>
              <a:t> and 2</a:t>
            </a:r>
            <a:r>
              <a:rPr lang="en-GB" baseline="30000" dirty="0"/>
              <a:t>j</a:t>
            </a:r>
            <a:r>
              <a:rPr lang="en-GB" dirty="0"/>
              <a:t> </a:t>
            </a:r>
            <a:r>
              <a:rPr lang="en-GB" baseline="30000" dirty="0"/>
              <a:t>+</a:t>
            </a:r>
            <a:r>
              <a:rPr lang="en-GB" dirty="0"/>
              <a:t> </a:t>
            </a:r>
            <a:r>
              <a:rPr lang="en-GB" baseline="30000" dirty="0"/>
              <a:t>1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 err="1"/>
              <a:t>B</a:t>
            </a:r>
            <a:r>
              <a:rPr lang="de-CH" baseline="30000" dirty="0" err="1"/>
              <a:t>j</a:t>
            </a:r>
            <a:r>
              <a:rPr lang="de-CH" baseline="30000" dirty="0"/>
              <a:t> </a:t>
            </a:r>
            <a:r>
              <a:rPr lang="de-CH" dirty="0"/>
              <a:t>= </a:t>
            </a:r>
            <a:r>
              <a:rPr lang="de-CH" dirty="0" err="1"/>
              <a:t>set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nodes</a:t>
            </a:r>
            <a:r>
              <a:rPr lang="de-CH" dirty="0"/>
              <a:t> </a:t>
            </a:r>
            <a:r>
              <a:rPr lang="de-CH" dirty="0" err="1"/>
              <a:t>within</a:t>
            </a:r>
            <a:r>
              <a:rPr lang="de-CH" dirty="0"/>
              <a:t> </a:t>
            </a:r>
            <a:r>
              <a:rPr lang="de-CH" dirty="0" err="1"/>
              <a:t>distance</a:t>
            </a:r>
            <a:r>
              <a:rPr lang="de-CH" dirty="0"/>
              <a:t> 2</a:t>
            </a:r>
            <a:r>
              <a:rPr lang="de-CH" baseline="30000" dirty="0"/>
              <a:t>j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t</a:t>
            </a:r>
          </a:p>
        </p:txBody>
      </p:sp>
    </p:spTree>
    <p:extLst>
      <p:ext uri="{BB962C8B-B14F-4D97-AF65-F5344CB8AC3E}">
        <p14:creationId xmlns:p14="http://schemas.microsoft.com/office/powerpoint/2010/main" val="17615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EF4D-326B-FD40-985F-9F3731EC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Proof Ingredient </a:t>
            </a:r>
            <a:r>
              <a:rPr lang="en-CH" dirty="0"/>
              <a:t>2.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62A90-6842-DA41-8DF5-AF9D41F0F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87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CH" dirty="0"/>
          </a:p>
          <a:p>
            <a:endParaRPr lang="en-CH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7D04A86-9C4D-5949-B20C-90F70B044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112" y="1480820"/>
            <a:ext cx="6350000" cy="444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6B74E22-460D-0743-A209-51139BC158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8888" y="1692274"/>
                <a:ext cx="10515600" cy="51657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CH" dirty="0"/>
                  <a:t>There </a:t>
                </a:r>
                <a:r>
                  <a:rPr lang="de-CH" dirty="0" err="1"/>
                  <a:t>are</a:t>
                </a:r>
                <a:r>
                  <a:rPr lang="de-CH" dirty="0"/>
                  <a:t> </a:t>
                </a:r>
                <a:r>
                  <a:rPr lang="de-CH" dirty="0" err="1"/>
                  <a:t>atleast</a:t>
                </a:r>
                <a:r>
                  <a:rPr lang="de-CH" dirty="0"/>
                  <a:t> </a:t>
                </a:r>
                <a14:m>
                  <m:oMath xmlns:m="http://schemas.openxmlformats.org/officeDocument/2006/math">
                    <m:r>
                      <a:rPr lang="de-CH">
                        <a:latin typeface="Cambria Math" panose="02040503050406030204" pitchFamily="18" charset="0"/>
                      </a:rPr>
                      <m:t>1</m:t>
                    </m:r>
                    <m:r>
                      <a:rPr lang="de-CH" i="1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CH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p>
                          <m:sSup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sup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de-CH" i="1">
                        <a:latin typeface="Cambria Math" panose="02040503050406030204" pitchFamily="18" charset="0"/>
                      </a:rPr>
                      <m:t>= … 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de-CH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CH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de-CH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de-CH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−1</m:t>
                        </m:r>
                      </m:sup>
                    </m:sSup>
                  </m:oMath>
                </a14:m>
                <a:r>
                  <a:rPr lang="de-CH" dirty="0">
                    <a:solidFill>
                      <a:srgbClr val="FFC000"/>
                    </a:solidFill>
                  </a:rPr>
                  <a:t> </a:t>
                </a:r>
                <a:r>
                  <a:rPr lang="de-CH" dirty="0" err="1"/>
                  <a:t>nodes</a:t>
                </a:r>
                <a:r>
                  <a:rPr lang="de-CH" dirty="0"/>
                  <a:t> in </a:t>
                </a:r>
                <a:r>
                  <a:rPr lang="de-CH" dirty="0" err="1"/>
                  <a:t>B</a:t>
                </a:r>
                <a:r>
                  <a:rPr lang="de-CH" baseline="30000" dirty="0" err="1"/>
                  <a:t>j</a:t>
                </a:r>
                <a:r>
                  <a:rPr lang="de-CH" baseline="30000" dirty="0"/>
                  <a:t> </a:t>
                </a:r>
                <a:endParaRPr lang="en-CH" dirty="0"/>
              </a:p>
              <a:p>
                <a:pPr marL="0" indent="0">
                  <a:buNone/>
                </a:pPr>
                <a:r>
                  <a:rPr lang="de-CH" dirty="0">
                    <a:ea typeface="Cambria Math" panose="02040503050406030204" pitchFamily="18" charset="0"/>
                  </a:rPr>
                  <a:t>Max </a:t>
                </a:r>
                <a:r>
                  <a:rPr lang="de-CH" dirty="0" err="1">
                    <a:ea typeface="Cambria Math" panose="02040503050406030204" pitchFamily="18" charset="0"/>
                  </a:rPr>
                  <a:t>distance</a:t>
                </a:r>
                <a:r>
                  <a:rPr lang="de-CH" dirty="0">
                    <a:ea typeface="Cambria Math" panose="02040503050406030204" pitchFamily="18" charset="0"/>
                  </a:rPr>
                  <a:t> </a:t>
                </a:r>
                <a:r>
                  <a:rPr lang="de-CH" dirty="0" err="1">
                    <a:ea typeface="Cambria Math" panose="02040503050406030204" pitchFamily="18" charset="0"/>
                  </a:rPr>
                  <a:t>between</a:t>
                </a:r>
                <a:r>
                  <a:rPr lang="de-CH" dirty="0">
                    <a:ea typeface="Cambria Math" panose="02040503050406030204" pitchFamily="18" charset="0"/>
                  </a:rPr>
                  <a:t> </a:t>
                </a:r>
                <a:r>
                  <a:rPr lang="de-CH" dirty="0" err="1">
                    <a:ea typeface="Cambria Math" panose="02040503050406030204" pitchFamily="18" charset="0"/>
                  </a:rPr>
                  <a:t>cn</a:t>
                </a:r>
                <a:r>
                  <a:rPr lang="de-CH" dirty="0">
                    <a:ea typeface="Cambria Math" panose="02040503050406030204" pitchFamily="18" charset="0"/>
                  </a:rPr>
                  <a:t> </a:t>
                </a:r>
                <a:r>
                  <a:rPr lang="de-CH" dirty="0" err="1">
                    <a:ea typeface="Cambria Math" panose="02040503050406030204" pitchFamily="18" charset="0"/>
                  </a:rPr>
                  <a:t>and</a:t>
                </a:r>
                <a:r>
                  <a:rPr lang="de-CH" dirty="0">
                    <a:ea typeface="Cambria Math" panose="02040503050406030204" pitchFamily="18" charset="0"/>
                  </a:rPr>
                  <a:t> </a:t>
                </a:r>
                <a:r>
                  <a:rPr lang="de-CH" dirty="0" err="1">
                    <a:ea typeface="Cambria Math" panose="02040503050406030204" pitchFamily="18" charset="0"/>
                  </a:rPr>
                  <a:t>fn</a:t>
                </a:r>
                <a:r>
                  <a:rPr lang="de-CH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sSup>
                      <m:sSupPr>
                        <m:ctrlPr>
                          <a:rPr lang="de-CH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CH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de-CH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p>
                    </m:sSup>
                  </m:oMath>
                </a14:m>
                <a:endParaRPr lang="en-CH" dirty="0"/>
              </a:p>
              <a:p>
                <a:pPr marL="0" indent="0">
                  <a:buNone/>
                </a:pPr>
                <a:endParaRPr lang="en-CH" dirty="0"/>
              </a:p>
              <a:p>
                <a:pPr marL="0" indent="0">
                  <a:buNone/>
                </a:pPr>
                <a:endParaRPr lang="en-CH" dirty="0"/>
              </a:p>
              <a:p>
                <a:pPr marL="0" indent="0">
                  <a:buNone/>
                </a:pPr>
                <a:endParaRPr lang="en-CH" dirty="0"/>
              </a:p>
              <a:p>
                <a:pPr>
                  <a:buFont typeface="Symbol" pitchFamily="2" charset="2"/>
                  <a:buChar char="Þ"/>
                </a:pPr>
                <a:r>
                  <a:rPr lang="en-CH" dirty="0"/>
                  <a:t>     The message enters B</a:t>
                </a:r>
                <a:r>
                  <a:rPr lang="en-CH" baseline="30000" dirty="0"/>
                  <a:t>j </a:t>
                </a:r>
                <a:r>
                  <a:rPr lang="en-CH" dirty="0"/>
                  <a:t>with probability at least</a:t>
                </a:r>
              </a:p>
              <a:p>
                <a:pPr>
                  <a:buFont typeface="Symbol" pitchFamily="2" charset="2"/>
                  <a:buChar char="Þ"/>
                </a:pPr>
                <a:endParaRPr lang="en-CH" dirty="0"/>
              </a:p>
              <a:p>
                <a:pPr marL="0" indent="0" algn="ctr">
                  <a:buNone/>
                </a:pPr>
                <a:r>
                  <a:rPr lang="de-CH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CH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CH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de-CH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de-CH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CH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de-CH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sup>
                            </m:sSup>
                            <m:r>
                              <a:rPr lang="de-CH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CH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 </m:t>
                            </m:r>
                            <m:r>
                              <a:rPr lang="de-CH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de-CH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CH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de-CH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CH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de-CH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CH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de-CH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de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de-CH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de-CH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CH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de-CH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CH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de-CH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CH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de-CH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CH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CH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CH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CH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 −1</m:t>
                            </m:r>
                          </m:sup>
                        </m:sSup>
                      </m:num>
                      <m:den>
                        <m:r>
                          <a:rPr lang="de-CH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de-CH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CH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de-CH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CH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CH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de-CH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de-CH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CH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CH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de-CH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sup>
                                </m:sSup>
                                <m:r>
                                  <a:rPr lang="de-CH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CH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de-CH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128</m:t>
                        </m:r>
                        <m:func>
                          <m:func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CH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(6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de-CH" b="0" dirty="0"/>
              </a:p>
              <a:p>
                <a:pPr marL="0" indent="0">
                  <a:buNone/>
                </a:pPr>
                <a:r>
                  <a:rPr lang="en-CH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H" dirty="0"/>
              </a:p>
              <a:p>
                <a:endParaRPr lang="en-CH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6B74E22-460D-0743-A209-51139BC15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88" y="1692274"/>
                <a:ext cx="10515600" cy="5165725"/>
              </a:xfrm>
              <a:prstGeom prst="rect">
                <a:avLst/>
              </a:prstGeom>
              <a:blipFill>
                <a:blip r:embed="rId4"/>
                <a:stretch>
                  <a:fillRect l="-1206" t="-12285" b="-122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BA73114-401F-EA42-BB3B-3F48C400283F}"/>
              </a:ext>
            </a:extLst>
          </p:cNvPr>
          <p:cNvSpPr/>
          <p:nvPr/>
        </p:nvSpPr>
        <p:spPr>
          <a:xfrm>
            <a:off x="7366586" y="624702"/>
            <a:ext cx="3760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err="1"/>
              <a:t>B</a:t>
            </a:r>
            <a:r>
              <a:rPr lang="de-CH" baseline="30000" dirty="0" err="1"/>
              <a:t>j</a:t>
            </a:r>
            <a:r>
              <a:rPr lang="de-CH" baseline="30000" dirty="0"/>
              <a:t> </a:t>
            </a:r>
            <a:r>
              <a:rPr lang="de-CH" dirty="0"/>
              <a:t>= </a:t>
            </a:r>
            <a:r>
              <a:rPr lang="de-CH" dirty="0" err="1"/>
              <a:t>set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nodes</a:t>
            </a:r>
            <a:r>
              <a:rPr lang="de-CH" dirty="0"/>
              <a:t> </a:t>
            </a:r>
            <a:r>
              <a:rPr lang="de-CH" dirty="0" err="1"/>
              <a:t>within</a:t>
            </a:r>
            <a:r>
              <a:rPr lang="de-CH" dirty="0"/>
              <a:t> </a:t>
            </a:r>
            <a:r>
              <a:rPr lang="de-CH" dirty="0" err="1"/>
              <a:t>distance</a:t>
            </a:r>
            <a:r>
              <a:rPr lang="de-CH" dirty="0"/>
              <a:t> 2</a:t>
            </a:r>
            <a:r>
              <a:rPr lang="de-CH" baseline="30000" dirty="0"/>
              <a:t>j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t</a:t>
            </a:r>
          </a:p>
        </p:txBody>
      </p:sp>
    </p:spTree>
    <p:extLst>
      <p:ext uri="{BB962C8B-B14F-4D97-AF65-F5344CB8AC3E}">
        <p14:creationId xmlns:p14="http://schemas.microsoft.com/office/powerpoint/2010/main" val="35740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64D7-C5D2-424C-A08D-D7F95E02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Putting it all together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85312-6909-624B-A5E1-4EEC235E6C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H" dirty="0"/>
                  <a:t>Let X</a:t>
                </a:r>
                <a:r>
                  <a:rPr lang="en-CH" baseline="-25000" dirty="0"/>
                  <a:t>j</a:t>
                </a:r>
                <a:r>
                  <a:rPr lang="en-CH" dirty="0"/>
                  <a:t> = total number of steps in phase j</a:t>
                </a:r>
              </a:p>
              <a:p>
                <a:r>
                  <a:rPr lang="en-CH" dirty="0"/>
                  <a:t>Through geometric distribution with p </a:t>
                </a:r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CH" i="1">
                            <a:latin typeface="Cambria Math" panose="02040503050406030204" pitchFamily="18" charset="0"/>
                          </a:rPr>
                          <m:t>128</m:t>
                        </m:r>
                        <m:func>
                          <m:func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CH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(6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CH" dirty="0"/>
              </a:p>
              <a:p>
                <a:pPr lvl="1"/>
                <a14:m>
                  <m:oMath xmlns:m="http://schemas.openxmlformats.org/officeDocument/2006/math">
                    <m:r>
                      <a:rPr lang="en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≤128</m:t>
                    </m:r>
                    <m:func>
                      <m:func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(6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CH" dirty="0"/>
                  <a:t> </a:t>
                </a:r>
              </a:p>
              <a:p>
                <a:r>
                  <a:rPr lang="en-CH" dirty="0"/>
                  <a:t>Let X = total number of steps in our algorithm</a:t>
                </a:r>
              </a:p>
              <a:p>
                <a:pPr lvl="1"/>
                <a:r>
                  <a:rPr lang="en-GB" dirty="0"/>
                  <a:t>M</a:t>
                </a:r>
                <a:r>
                  <a:rPr lang="en-CH" dirty="0"/>
                  <a:t>ax log(n) phases because 2</a:t>
                </a:r>
                <a:r>
                  <a:rPr lang="en-CH" baseline="30000" dirty="0"/>
                  <a:t>log(n) </a:t>
                </a:r>
                <a:r>
                  <a:rPr lang="en-CH" dirty="0"/>
                  <a:t>= n</a:t>
                </a:r>
                <a:r>
                  <a:rPr lang="en-CH" baseline="30000" dirty="0"/>
                  <a:t>log(2) </a:t>
                </a:r>
                <a:r>
                  <a:rPr lang="en-CH" dirty="0"/>
                  <a:t>= 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e-CH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  <m:e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 ≤</m:t>
                        </m:r>
                        <m:d>
                          <m:dPr>
                            <m:ctrlP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de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CH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e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∗(128</m:t>
                        </m:r>
                        <m:func>
                          <m:funcPr>
                            <m:ctrlP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CH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(6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 ≤ 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de-CH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CH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85312-6909-624B-A5E1-4EEC235E6C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3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26EF4D-326B-FD40-985F-9F3731EC40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H" dirty="0"/>
                  <a:t>Lower Bound for </a:t>
                </a:r>
                <a:r>
                  <a:rPr lang="en-CH" dirty="0">
                    <a:solidFill>
                      <a:srgbClr val="FF0000"/>
                    </a:solidFill>
                  </a:rPr>
                  <a:t>0 </a:t>
                </a:r>
                <a14:m>
                  <m:oMath xmlns:m="http://schemas.openxmlformats.org/officeDocument/2006/math">
                    <m:r>
                      <a:rPr lang="de-CH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CH" dirty="0">
                    <a:solidFill>
                      <a:srgbClr val="FF0000"/>
                    </a:solidFill>
                  </a:rPr>
                  <a:t>r </a:t>
                </a:r>
                <a14:m>
                  <m:oMath xmlns:m="http://schemas.openxmlformats.org/officeDocument/2006/math">
                    <m:r>
                      <a:rPr lang="en-CH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CH" dirty="0">
                    <a:solidFill>
                      <a:srgbClr val="FF0000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26EF4D-326B-FD40-985F-9F3731EC4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62A90-6842-DA41-8DF5-AF9D41F0F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p, q =&gt; any value</a:t>
            </a:r>
          </a:p>
          <a:p>
            <a:r>
              <a:rPr lang="en-GB" dirty="0"/>
              <a:t>Use the ripple effect to estimate</a:t>
            </a:r>
            <a:endParaRPr lang="en-CH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CH" dirty="0"/>
          </a:p>
          <a:p>
            <a:endParaRPr lang="en-CH" dirty="0"/>
          </a:p>
        </p:txBody>
      </p:sp>
      <p:pic>
        <p:nvPicPr>
          <p:cNvPr id="4" name="Content Placeholder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A366A3-1A63-E345-A955-F875CEC9D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743" y="1707017"/>
            <a:ext cx="5638800" cy="407246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40EFAE7-EF16-5C4D-BEBB-F634E009F368}"/>
              </a:ext>
            </a:extLst>
          </p:cNvPr>
          <p:cNvSpPr/>
          <p:nvPr/>
        </p:nvSpPr>
        <p:spPr>
          <a:xfrm>
            <a:off x="7717332" y="3250643"/>
            <a:ext cx="259977" cy="259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7008EE-CBB9-3948-A927-C958F7885E24}"/>
              </a:ext>
            </a:extLst>
          </p:cNvPr>
          <p:cNvSpPr/>
          <p:nvPr/>
        </p:nvSpPr>
        <p:spPr>
          <a:xfrm>
            <a:off x="8515190" y="2452784"/>
            <a:ext cx="259977" cy="259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50E0FD-94DA-B34D-B6B6-E18149579FF2}"/>
              </a:ext>
            </a:extLst>
          </p:cNvPr>
          <p:cNvSpPr/>
          <p:nvPr/>
        </p:nvSpPr>
        <p:spPr>
          <a:xfrm>
            <a:off x="9277190" y="3223749"/>
            <a:ext cx="259977" cy="259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9C8F95-7F79-A646-BC31-805D1D9DE29B}"/>
              </a:ext>
            </a:extLst>
          </p:cNvPr>
          <p:cNvSpPr/>
          <p:nvPr/>
        </p:nvSpPr>
        <p:spPr>
          <a:xfrm>
            <a:off x="8515190" y="3985749"/>
            <a:ext cx="259977" cy="259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A84726-02A0-8E4D-898D-F689E427FE99}"/>
              </a:ext>
            </a:extLst>
          </p:cNvPr>
          <p:cNvSpPr/>
          <p:nvPr/>
        </p:nvSpPr>
        <p:spPr>
          <a:xfrm>
            <a:off x="10057120" y="4765678"/>
            <a:ext cx="259977" cy="259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269854-C43E-754A-8663-A5E926CBAC0A}"/>
              </a:ext>
            </a:extLst>
          </p:cNvPr>
          <p:cNvSpPr/>
          <p:nvPr/>
        </p:nvSpPr>
        <p:spPr>
          <a:xfrm>
            <a:off x="8449876" y="3165958"/>
            <a:ext cx="375557" cy="37555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285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B5E9-1C59-F14B-B424-D2AC59D5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5466"/>
            <a:ext cx="3611880" cy="1536192"/>
          </a:xfrm>
        </p:spPr>
        <p:txBody>
          <a:bodyPr>
            <a:normAutofit/>
          </a:bodyPr>
          <a:lstStyle/>
          <a:p>
            <a:r>
              <a:rPr lang="en-CH" sz="3200" dirty="0"/>
              <a:t>Introduction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CC76F7-1553-CE44-83F2-F7692FB05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826" y="4495466"/>
            <a:ext cx="6061022" cy="1536192"/>
          </a:xfrm>
        </p:spPr>
        <p:txBody>
          <a:bodyPr anchor="ctr">
            <a:normAutofit/>
          </a:bodyPr>
          <a:lstStyle/>
          <a:p>
            <a:r>
              <a:rPr lang="en-CH" sz="1800" dirty="0"/>
              <a:t>The six degrees of separation </a:t>
            </a:r>
          </a:p>
          <a:p>
            <a:r>
              <a:rPr lang="en-CH" sz="1800" dirty="0"/>
              <a:t>The two degrees of separation in Zürich</a:t>
            </a:r>
          </a:p>
          <a:p>
            <a:r>
              <a:rPr lang="en-CH" sz="1800" dirty="0"/>
              <a:t>Anecdotal evidence?</a:t>
            </a:r>
          </a:p>
        </p:txBody>
      </p:sp>
      <p:pic>
        <p:nvPicPr>
          <p:cNvPr id="10" name="Picture 9" descr="A picture containing sky, mountain, outdoor, water&#10;&#10;Description automatically generated">
            <a:extLst>
              <a:ext uri="{FF2B5EF4-FFF2-40B4-BE49-F238E27FC236}">
                <a16:creationId xmlns:a16="http://schemas.microsoft.com/office/drawing/2014/main" id="{10610AA9-6951-384D-8CD0-31A7B08D1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68" b="3886"/>
          <a:stretch/>
        </p:blipFill>
        <p:spPr>
          <a:xfrm>
            <a:off x="20" y="10"/>
            <a:ext cx="12191980" cy="39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B3DA-EF01-3C48-BFAE-C2F315AC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H" dirty="0"/>
              <a:t>Some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D91053-7AF6-AF4F-B3B5-0EAE2DC3E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H" dirty="0"/>
                  <a:t>Let U = ”Set of nodes within lattice distance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𝑝𝑛</m:t>
                        </m:r>
                      </m:e>
                      <m:sup>
                        <m:r>
                          <a:rPr lang="en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CH" dirty="0"/>
                  <a:t> of t”</a:t>
                </a:r>
              </a:p>
              <a:p>
                <a:r>
                  <a:rPr lang="en-CH" dirty="0"/>
                  <a:t>Let event </a:t>
                </a:r>
                <a14:m>
                  <m:oMath xmlns:m="http://schemas.openxmlformats.org/officeDocument/2006/math">
                    <m:r>
                      <a:rPr lang="en-CH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CH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H" dirty="0">
                    <a:solidFill>
                      <a:srgbClr val="00B050"/>
                    </a:solidFill>
                  </a:rPr>
                  <a:t> </a:t>
                </a:r>
                <a:r>
                  <a:rPr lang="en-CH" dirty="0"/>
                  <a:t>= “within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CH" dirty="0"/>
                  <a:t> steps we reach a node other than t that has a long range contact in U”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de-CH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CH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CH" dirty="0"/>
              </a:p>
              <a:p>
                <a:r>
                  <a:rPr lang="en-CH" dirty="0"/>
                  <a:t>Let event </a:t>
                </a:r>
                <a14:m>
                  <m:oMath xmlns:m="http://schemas.openxmlformats.org/officeDocument/2006/math">
                    <m:r>
                      <a:rPr lang="en-CH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CH" dirty="0"/>
                  <a:t> = ”Lattice distance between s and t =&gt; greater than n/4”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</m:d>
                      </m:e>
                    </m:func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de-CH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CH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CH" dirty="0"/>
              </a:p>
              <a:p>
                <a:r>
                  <a:rPr lang="en-CH" dirty="0"/>
                  <a:t>Let event </a:t>
                </a:r>
                <a14:m>
                  <m:oMath xmlns:m="http://schemas.openxmlformats.org/officeDocument/2006/math">
                    <m:r>
                      <a:rPr lang="en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CH" dirty="0"/>
                  <a:t> = “within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CH" dirty="0"/>
                  <a:t> steps we are at t”</a:t>
                </a:r>
              </a:p>
              <a:p>
                <a:r>
                  <a:rPr lang="en-CH" dirty="0"/>
                  <a:t>Let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H" dirty="0"/>
                  <a:t> = “</a:t>
                </a:r>
                <a:r>
                  <a:rPr lang="de-CH" dirty="0" err="1"/>
                  <a:t>number</a:t>
                </a:r>
                <a:r>
                  <a:rPr lang="de-CH" dirty="0"/>
                  <a:t> </a:t>
                </a:r>
                <a:r>
                  <a:rPr lang="de-CH" dirty="0" err="1"/>
                  <a:t>of</a:t>
                </a:r>
                <a:r>
                  <a:rPr lang="de-CH" dirty="0"/>
                  <a:t> </a:t>
                </a:r>
                <a:r>
                  <a:rPr lang="de-CH" dirty="0" err="1"/>
                  <a:t>steps</a:t>
                </a:r>
                <a:r>
                  <a:rPr lang="de-CH" dirty="0"/>
                  <a:t> </a:t>
                </a:r>
                <a:r>
                  <a:rPr lang="de-CH" dirty="0" err="1"/>
                  <a:t>needed</a:t>
                </a:r>
                <a:r>
                  <a:rPr lang="de-CH" dirty="0"/>
                  <a:t> </a:t>
                </a:r>
                <a:r>
                  <a:rPr lang="de-CH" dirty="0" err="1"/>
                  <a:t>to</a:t>
                </a:r>
                <a:r>
                  <a:rPr lang="de-CH" dirty="0"/>
                  <a:t> </a:t>
                </a:r>
                <a:r>
                  <a:rPr lang="de-CH" dirty="0" err="1"/>
                  <a:t>reach</a:t>
                </a:r>
                <a:r>
                  <a:rPr lang="de-CH" dirty="0"/>
                  <a:t> t</a:t>
                </a:r>
                <a:r>
                  <a:rPr lang="en-CH" dirty="0"/>
                  <a:t>”</a:t>
                </a:r>
              </a:p>
              <a:p>
                <a:pPr marL="0" indent="0">
                  <a:buNone/>
                </a:pPr>
                <a:endParaRPr lang="en-CH" dirty="0"/>
              </a:p>
              <a:p>
                <a:pPr marL="457200" lvl="1" indent="0">
                  <a:buNone/>
                </a:pPr>
                <a:endParaRPr lang="en-CH" dirty="0"/>
              </a:p>
              <a:p>
                <a:pPr marL="457200" lvl="1" indent="0">
                  <a:buNone/>
                </a:pPr>
                <a:endParaRPr lang="en-CH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D91053-7AF6-AF4F-B3B5-0EAE2DC3E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74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F04A67-00D8-1B4E-95CB-7871B77EF16D}"/>
                  </a:ext>
                </a:extLst>
              </p:cNvPr>
              <p:cNvSpPr txBox="1"/>
              <p:nvPr/>
            </p:nvSpPr>
            <p:spPr>
              <a:xfrm>
                <a:off x="7923524" y="148281"/>
                <a:ext cx="42684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de-C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H" dirty="0"/>
                  <a:t>= some constant depending on r</a:t>
                </a:r>
              </a:p>
              <a:p>
                <a14:m>
                  <m:oMath xmlns:m="http://schemas.openxmlformats.org/officeDocument/2006/math">
                    <m:r>
                      <a:rPr lang="en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CH" dirty="0"/>
                  <a:t> = some constant depending on p, q and r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F04A67-00D8-1B4E-95CB-7871B77E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524" y="148281"/>
                <a:ext cx="4268476" cy="646331"/>
              </a:xfrm>
              <a:prstGeom prst="rect">
                <a:avLst/>
              </a:prstGeom>
              <a:blipFill>
                <a:blip r:embed="rId3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8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D91053-7AF6-AF4F-B3B5-0EAE2DC3E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H" dirty="0"/>
                  <a:t> </a:t>
                </a:r>
              </a:p>
              <a:p>
                <a:pPr marL="0" indent="0">
                  <a:buNone/>
                </a:pPr>
                <a:r>
                  <a:rPr lang="en-CH" dirty="0"/>
                  <a:t> (i)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</m:t>
                            </m:r>
                            <m:r>
                              <a:rPr lang="en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bar>
                              <m:barPr>
                                <m:pos m:val="top"/>
                                <m:ctrlPr>
                                  <a:rPr lang="de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bar>
                          </m:e>
                        </m:d>
                      </m:e>
                    </m:func>
                  </m:oMath>
                </a14:m>
                <a:r>
                  <a:rPr lang="en-CH" dirty="0"/>
                  <a:t> = 0, 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</m:t>
                            </m:r>
                            <m:r>
                              <a:rPr lang="en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bar>
                              <m:barPr>
                                <m:pos m:val="top"/>
                                <m:ctrlP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bar>
                          </m:e>
                        </m:d>
                      </m:e>
                    </m:func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CH" dirty="0"/>
              </a:p>
              <a:p>
                <a:pPr marL="0" indent="0">
                  <a:buNone/>
                </a:pPr>
                <a:r>
                  <a:rPr lang="en-CH" dirty="0"/>
                  <a:t> (ii)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bar>
                              <m:barPr>
                                <m:pos m:val="top"/>
                                <m:ctrlP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bar>
                          </m:e>
                        </m:d>
                      </m:e>
                    </m:func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H" dirty="0"/>
                  <a:t>   </a:t>
                </a:r>
              </a:p>
              <a:p>
                <a:pPr marL="0" indent="0">
                  <a:buNone/>
                </a:pPr>
                <a:r>
                  <a:rPr lang="en-CH" dirty="0"/>
                  <a:t> =&gt; </a:t>
                </a:r>
                <a14:m>
                  <m:oMath xmlns:m="http://schemas.openxmlformats.org/officeDocument/2006/math">
                    <m:r>
                      <a:rPr lang="en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de-CH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de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</m:t>
                            </m:r>
                            <m:r>
                              <a:rPr lang="en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  <m:r>
                              <a:rPr lang="de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bar>
                              <m:barPr>
                                <m:pos m:val="top"/>
                                <m:ctrlPr>
                                  <a:rPr lang="de-CH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CH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de-CH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bar>
                          </m:e>
                        </m:d>
                      </m:e>
                    </m:func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de-CH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CH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de-CH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H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  <m:r>
                              <a:rPr lang="de-CH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bar>
                              <m:barPr>
                                <m:pos m:val="top"/>
                                <m:ctrlPr>
                                  <a:rPr lang="de-CH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CH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de-CH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bar>
                          </m:e>
                        </m:d>
                      </m:e>
                    </m:func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de-CH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CH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H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H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de-CH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H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CH" dirty="0">
                    <a:solidFill>
                      <a:srgbClr val="00B0F0"/>
                    </a:solidFill>
                  </a:rPr>
                  <a:t>  </a:t>
                </a:r>
                <a:endParaRPr lang="de-CH" dirty="0"/>
              </a:p>
              <a:p>
                <a:pPr marL="0" indent="0">
                  <a:buNone/>
                </a:pPr>
                <a:r>
                  <a:rPr lang="en-CH" dirty="0"/>
                  <a:t> </a:t>
                </a:r>
              </a:p>
              <a:p>
                <a:pPr marL="0" indent="0">
                  <a:buNone/>
                </a:pPr>
                <a:endParaRPr lang="en-CH" dirty="0"/>
              </a:p>
              <a:p>
                <a:pPr marL="457200" lvl="1" indent="0">
                  <a:buNone/>
                </a:pPr>
                <a:endParaRPr lang="en-CH" dirty="0"/>
              </a:p>
              <a:p>
                <a:pPr marL="457200" lvl="1" indent="0">
                  <a:buNone/>
                </a:pPr>
                <a:endParaRPr lang="en-CH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D91053-7AF6-AF4F-B3B5-0EAE2DC3E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8BD3ED-B565-F84D-9E28-A3AC524B3BFC}"/>
                  </a:ext>
                </a:extLst>
              </p:cNvPr>
              <p:cNvSpPr txBox="1"/>
              <p:nvPr/>
            </p:nvSpPr>
            <p:spPr>
              <a:xfrm>
                <a:off x="1940010" y="556055"/>
                <a:ext cx="9253687" cy="1503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dirty="0"/>
                  <a:t>Let event </a:t>
                </a:r>
                <a14:m>
                  <m:oMath xmlns:m="http://schemas.openxmlformats.org/officeDocument/2006/math">
                    <m:r>
                      <a:rPr lang="en-CH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CH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H" dirty="0">
                    <a:solidFill>
                      <a:srgbClr val="00B050"/>
                    </a:solidFill>
                  </a:rPr>
                  <a:t> </a:t>
                </a:r>
                <a:r>
                  <a:rPr lang="en-CH" dirty="0"/>
                  <a:t>= “within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CH" dirty="0"/>
                  <a:t> steps we reach a node other than t that has a long range contact in U”</a:t>
                </a:r>
              </a:p>
              <a:p>
                <a:r>
                  <a:rPr lang="en-CH" dirty="0"/>
                  <a:t>Let event </a:t>
                </a:r>
                <a14:m>
                  <m:oMath xmlns:m="http://schemas.openxmlformats.org/officeDocument/2006/math">
                    <m:r>
                      <a:rPr lang="en-CH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CH" dirty="0"/>
                  <a:t> = ”Lattice distance between s and t =&gt; greater than n/4”</a:t>
                </a:r>
              </a:p>
              <a:p>
                <a:r>
                  <a:rPr lang="en-CH" dirty="0"/>
                  <a:t>Let event </a:t>
                </a:r>
                <a14:m>
                  <m:oMath xmlns:m="http://schemas.openxmlformats.org/officeDocument/2006/math">
                    <m:r>
                      <a:rPr lang="en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CH" dirty="0"/>
                  <a:t> = “within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CH" dirty="0"/>
                  <a:t> steps we are at t”</a:t>
                </a:r>
              </a:p>
              <a:p>
                <a:r>
                  <a:rPr lang="en-CH" dirty="0"/>
                  <a:t>Let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H" dirty="0"/>
                  <a:t> = “</a:t>
                </a:r>
                <a:r>
                  <a:rPr lang="de-CH" dirty="0" err="1"/>
                  <a:t>number</a:t>
                </a:r>
                <a:r>
                  <a:rPr lang="de-CH" dirty="0"/>
                  <a:t> </a:t>
                </a:r>
                <a:r>
                  <a:rPr lang="de-CH" dirty="0" err="1"/>
                  <a:t>of</a:t>
                </a:r>
                <a:r>
                  <a:rPr lang="de-CH" dirty="0"/>
                  <a:t> </a:t>
                </a:r>
                <a:r>
                  <a:rPr lang="de-CH" dirty="0" err="1"/>
                  <a:t>steps</a:t>
                </a:r>
                <a:r>
                  <a:rPr lang="de-CH" dirty="0"/>
                  <a:t> </a:t>
                </a:r>
                <a:r>
                  <a:rPr lang="de-CH" dirty="0" err="1"/>
                  <a:t>needed</a:t>
                </a:r>
                <a:r>
                  <a:rPr lang="de-CH" dirty="0"/>
                  <a:t> </a:t>
                </a:r>
                <a:r>
                  <a:rPr lang="de-CH" dirty="0" err="1"/>
                  <a:t>to</a:t>
                </a:r>
                <a:r>
                  <a:rPr lang="de-CH" dirty="0"/>
                  <a:t> </a:t>
                </a:r>
                <a:r>
                  <a:rPr lang="de-CH" dirty="0" err="1"/>
                  <a:t>reach</a:t>
                </a:r>
                <a:r>
                  <a:rPr lang="de-CH" dirty="0"/>
                  <a:t> t</a:t>
                </a:r>
                <a:r>
                  <a:rPr lang="en-CH" dirty="0"/>
                  <a:t>”</a:t>
                </a:r>
              </a:p>
              <a:p>
                <a:endParaRPr lang="en-CH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8BD3ED-B565-F84D-9E28-A3AC524B3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10" y="556055"/>
                <a:ext cx="9253687" cy="1503745"/>
              </a:xfrm>
              <a:prstGeom prst="rect">
                <a:avLst/>
              </a:prstGeom>
              <a:blipFill>
                <a:blip r:embed="rId3"/>
                <a:stretch>
                  <a:fillRect l="-548" t="-8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4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9978-22F6-E34B-A8F1-D3A0D8A8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8E859-B0C6-344B-9E62-E3EC1914D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graph modeled in our analysis seems to be pervasive in many aspects of our life. The following networks have been shown to exhibit such a structure:</a:t>
            </a:r>
          </a:p>
          <a:p>
            <a:pPr lvl="1"/>
            <a:r>
              <a:rPr lang="de-CH" dirty="0"/>
              <a:t>World Wide Web</a:t>
            </a:r>
          </a:p>
          <a:p>
            <a:pPr lvl="1"/>
            <a:r>
              <a:rPr lang="de-CH" dirty="0" err="1"/>
              <a:t>Social</a:t>
            </a:r>
            <a:r>
              <a:rPr lang="de-CH" dirty="0"/>
              <a:t> Networks</a:t>
            </a:r>
          </a:p>
          <a:p>
            <a:pPr lvl="1"/>
            <a:r>
              <a:rPr lang="de-CH" dirty="0"/>
              <a:t>Neurons</a:t>
            </a:r>
          </a:p>
          <a:p>
            <a:pPr lvl="1"/>
            <a:r>
              <a:rPr lang="de-CH" dirty="0"/>
              <a:t>…</a:t>
            </a:r>
            <a:endParaRPr lang="en-CH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8233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0F345-CDD5-0E43-97C8-E66A2400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H" dirty="0"/>
              <a:t>Two Questions to 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D6BBB-34AC-D748-A3BF-D3E9738BF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595" y="1135041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Are we separated by only 6 links to any other person in the world?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Could we efficiently </a:t>
            </a:r>
            <a:r>
              <a:rPr lang="en-US" u="sng" dirty="0"/>
              <a:t>construct</a:t>
            </a:r>
            <a:r>
              <a:rPr lang="en-US" dirty="0"/>
              <a:t> such a short route to any other person?</a:t>
            </a:r>
            <a:endParaRPr lang="en-CH" dirty="0"/>
          </a:p>
          <a:p>
            <a:pPr marL="514350" indent="-514350">
              <a:buAutoNum type="alphaUcPeriod"/>
            </a:pPr>
            <a:endParaRPr lang="en-CH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79199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DC4C2-0864-6246-B2B8-6FA1ACCF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Milgram’s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A5E8A-C097-FC46-9A06-F9B8B1976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Deliver a letter to a random other person =&gt; only within USA</a:t>
            </a:r>
          </a:p>
          <a:p>
            <a:r>
              <a:rPr lang="en-CH" dirty="0"/>
              <a:t>Average count of steps was around 6</a:t>
            </a:r>
          </a:p>
          <a:p>
            <a:r>
              <a:rPr lang="en-CH" dirty="0"/>
              <a:t>It seems…</a:t>
            </a:r>
          </a:p>
          <a:p>
            <a:pPr lvl="1"/>
            <a:r>
              <a:rPr lang="en-US" dirty="0"/>
              <a:t>These shorts paths do not only exist, but they are efficiently constructable by humans. </a:t>
            </a:r>
            <a:endParaRPr lang="en-CH" dirty="0"/>
          </a:p>
          <a:p>
            <a:endParaRPr lang="en-CH" dirty="0"/>
          </a:p>
          <a:p>
            <a:pPr marL="457200" lvl="1" indent="0">
              <a:buNone/>
            </a:pPr>
            <a:endParaRPr lang="en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6F24E5-51F0-CA4D-945B-99525518AB98}"/>
              </a:ext>
            </a:extLst>
          </p:cNvPr>
          <p:cNvSpPr/>
          <p:nvPr/>
        </p:nvSpPr>
        <p:spPr>
          <a:xfrm>
            <a:off x="838200" y="49019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Could we efficiently </a:t>
            </a:r>
            <a:r>
              <a:rPr lang="en-US" u="sng" dirty="0"/>
              <a:t>construct</a:t>
            </a:r>
            <a:r>
              <a:rPr lang="en-US" dirty="0"/>
              <a:t> such a short route to any other person?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511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DC4C2-0864-6246-B2B8-6FA1ACCF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Milgram’s Experiment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EA5E8A-C097-FC46-9A06-F9B8B1976D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Extracting </a:t>
                </a:r>
                <a:r>
                  <a:rPr lang="en-US" dirty="0" err="1"/>
                  <a:t>Milgrams</a:t>
                </a:r>
                <a:r>
                  <a:rPr lang="en-US" dirty="0"/>
                  <a:t> results</a:t>
                </a:r>
                <a:endParaRPr lang="en-CH" dirty="0">
                  <a:effectLst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CH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⁡(300 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𝑚𝑖𝑙𝑙𝑖𝑜𝑛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de-CH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dirty="0"/>
                  <a:t> 6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 ≈</m:t>
                    </m:r>
                    <m:f>
                      <m:f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US" dirty="0"/>
                  <a:t>Degrees of separation in the world: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CH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CH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𝑏𝑖𝑙𝑙𝑖𝑜𝑛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de-CH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de-CH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CH" dirty="0"/>
                  <a:t>8</a:t>
                </a:r>
              </a:p>
              <a:p>
                <a:r>
                  <a:rPr lang="en-CH" dirty="0"/>
                  <a:t>degrees of separation in Zürich: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CH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CH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⁡(</m:t>
                        </m:r>
                        <m:sSup>
                          <m:sSup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400</m:t>
                            </m:r>
                          </m:e>
                          <m:sup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de-CH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de-CH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CH" dirty="0"/>
                  <a:t>2.5</a:t>
                </a:r>
              </a:p>
              <a:p>
                <a:pPr lvl="1"/>
                <a:endParaRPr lang="en-CH" dirty="0"/>
              </a:p>
              <a:p>
                <a:endParaRPr lang="en-CH" dirty="0"/>
              </a:p>
              <a:p>
                <a:pPr marL="457200" lvl="1" indent="0">
                  <a:buNone/>
                </a:pPr>
                <a:endParaRPr lang="en-CH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EA5E8A-C097-FC46-9A06-F9B8B1976D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C6F24E5-51F0-CA4D-945B-99525518AB98}"/>
              </a:ext>
            </a:extLst>
          </p:cNvPr>
          <p:cNvSpPr/>
          <p:nvPr/>
        </p:nvSpPr>
        <p:spPr>
          <a:xfrm>
            <a:off x="838200" y="53885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Are we separated by only 6 links to any other person in the world?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880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14C8-2DB6-5B45-92A4-AFFCC756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Construction of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ED4D2-A1D0-524B-8AAE-5747378D0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Why a graph?</a:t>
            </a:r>
          </a:p>
          <a:p>
            <a:r>
              <a:rPr lang="en-CH" dirty="0"/>
              <a:t>Mix of Close and Long range contacts seems optimal</a:t>
            </a:r>
          </a:p>
        </p:txBody>
      </p:sp>
    </p:spTree>
    <p:extLst>
      <p:ext uri="{BB962C8B-B14F-4D97-AF65-F5344CB8AC3E}">
        <p14:creationId xmlns:p14="http://schemas.microsoft.com/office/powerpoint/2010/main" val="10400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D4F9-2390-AF40-8847-0938EAA7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Construction of Graph</a:t>
            </a:r>
          </a:p>
        </p:txBody>
      </p:sp>
      <p:pic>
        <p:nvPicPr>
          <p:cNvPr id="11" name="Content Placeholder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155AB98-61E8-FD4F-8532-0C3821B54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5743" y="1707017"/>
            <a:ext cx="5638800" cy="4072467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50458CE-5658-FB4B-B7D7-3FC1A90B8E31}"/>
              </a:ext>
            </a:extLst>
          </p:cNvPr>
          <p:cNvSpPr/>
          <p:nvPr/>
        </p:nvSpPr>
        <p:spPr>
          <a:xfrm>
            <a:off x="7717332" y="3250643"/>
            <a:ext cx="259977" cy="259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A3906F-46EB-2843-8A4C-566F12DF61E4}"/>
              </a:ext>
            </a:extLst>
          </p:cNvPr>
          <p:cNvSpPr/>
          <p:nvPr/>
        </p:nvSpPr>
        <p:spPr>
          <a:xfrm>
            <a:off x="8515190" y="2452784"/>
            <a:ext cx="259977" cy="259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B9738C-710D-8C4A-B781-D898C7A7B32F}"/>
              </a:ext>
            </a:extLst>
          </p:cNvPr>
          <p:cNvSpPr/>
          <p:nvPr/>
        </p:nvSpPr>
        <p:spPr>
          <a:xfrm>
            <a:off x="9277190" y="3223749"/>
            <a:ext cx="259977" cy="259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70FAC9-8ACE-5441-8161-CDF158583C07}"/>
              </a:ext>
            </a:extLst>
          </p:cNvPr>
          <p:cNvSpPr/>
          <p:nvPr/>
        </p:nvSpPr>
        <p:spPr>
          <a:xfrm>
            <a:off x="8515190" y="3985749"/>
            <a:ext cx="259977" cy="259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ACA93B9-5511-8345-8508-A0A288987927}"/>
              </a:ext>
            </a:extLst>
          </p:cNvPr>
          <p:cNvSpPr/>
          <p:nvPr/>
        </p:nvSpPr>
        <p:spPr>
          <a:xfrm>
            <a:off x="10057120" y="4765678"/>
            <a:ext cx="259977" cy="259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131D9D3-9935-FE45-9C15-CE8203CD057F}"/>
              </a:ext>
            </a:extLst>
          </p:cNvPr>
          <p:cNvSpPr txBox="1">
            <a:spLocks/>
          </p:cNvSpPr>
          <p:nvPr/>
        </p:nvSpPr>
        <p:spPr>
          <a:xfrm>
            <a:off x="458975" y="907256"/>
            <a:ext cx="530501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00B050"/>
                </a:solidFill>
              </a:rPr>
              <a:t>p = 1 </a:t>
            </a:r>
            <a:r>
              <a:rPr lang="en-US" dirty="0"/>
              <a:t>diameter of the local circle</a:t>
            </a:r>
            <a:endParaRPr lang="en-CH" dirty="0"/>
          </a:p>
          <a:p>
            <a:pPr lvl="1"/>
            <a:r>
              <a:rPr lang="en-US" dirty="0">
                <a:solidFill>
                  <a:schemeClr val="accent2"/>
                </a:solidFill>
              </a:rPr>
              <a:t>q = 1 </a:t>
            </a:r>
            <a:r>
              <a:rPr lang="en-US" dirty="0"/>
              <a:t>count of long-range contacts</a:t>
            </a:r>
            <a:endParaRPr lang="en-CH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n = 6 </a:t>
            </a:r>
            <a:r>
              <a:rPr lang="en-US" dirty="0"/>
              <a:t>width/height of the lattice</a:t>
            </a:r>
            <a:endParaRPr lang="en-CH" dirty="0"/>
          </a:p>
          <a:p>
            <a:pPr marL="514350" indent="-514350">
              <a:buFont typeface="Arial" panose="020B0604020202020204" pitchFamily="34" charset="0"/>
              <a:buAutoNum type="alphaUcPeriod"/>
            </a:pPr>
            <a:endParaRPr lang="en-CH" dirty="0"/>
          </a:p>
          <a:p>
            <a:endParaRPr lang="en-C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7CC3CA-7FC0-8F4C-9272-0046582D13A2}"/>
              </a:ext>
            </a:extLst>
          </p:cNvPr>
          <p:cNvSpPr/>
          <p:nvPr/>
        </p:nvSpPr>
        <p:spPr>
          <a:xfrm>
            <a:off x="10317097" y="963385"/>
            <a:ext cx="1668075" cy="5355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BACDAA6-F5C3-B242-AE43-F69F6F79BA8B}"/>
              </a:ext>
            </a:extLst>
          </p:cNvPr>
          <p:cNvCxnSpPr>
            <a:cxnSpLocks/>
          </p:cNvCxnSpPr>
          <p:nvPr/>
        </p:nvCxnSpPr>
        <p:spPr>
          <a:xfrm>
            <a:off x="6096000" y="1371600"/>
            <a:ext cx="448491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087BF9-BA40-1F4D-872D-B389CBEB9DC3}"/>
              </a:ext>
            </a:extLst>
          </p:cNvPr>
          <p:cNvCxnSpPr>
            <a:cxnSpLocks/>
          </p:cNvCxnSpPr>
          <p:nvPr/>
        </p:nvCxnSpPr>
        <p:spPr>
          <a:xfrm>
            <a:off x="5807529" y="1524000"/>
            <a:ext cx="0" cy="425548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9AF12F01-F02E-0346-A62D-960F4B6148A1}"/>
              </a:ext>
            </a:extLst>
          </p:cNvPr>
          <p:cNvSpPr/>
          <p:nvPr/>
        </p:nvSpPr>
        <p:spPr>
          <a:xfrm>
            <a:off x="8449876" y="3165958"/>
            <a:ext cx="375557" cy="37555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577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D77C-4172-8949-90DA-0C84C907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Problem at hand</a:t>
            </a:r>
          </a:p>
        </p:txBody>
      </p:sp>
      <p:pic>
        <p:nvPicPr>
          <p:cNvPr id="5" name="Content Placeholder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6BB1B132-0EA6-0A4C-8C8D-3D450086E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86072" y="1690688"/>
            <a:ext cx="4867728" cy="494378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B72AA9-CDAC-484C-96D2-3EEFC1E0CCFC}"/>
              </a:ext>
            </a:extLst>
          </p:cNvPr>
          <p:cNvSpPr txBox="1">
            <a:spLocks/>
          </p:cNvSpPr>
          <p:nvPr/>
        </p:nvSpPr>
        <p:spPr>
          <a:xfrm>
            <a:off x="458975" y="907256"/>
            <a:ext cx="530501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CH" dirty="0" err="1"/>
              <a:t>message</a:t>
            </a:r>
            <a:r>
              <a:rPr lang="de-CH" dirty="0"/>
              <a:t> holder </a:t>
            </a:r>
            <a:r>
              <a:rPr lang="de-CH" b="1" dirty="0">
                <a:solidFill>
                  <a:srgbClr val="FFC000"/>
                </a:solidFill>
              </a:rPr>
              <a:t>h</a:t>
            </a:r>
            <a:endParaRPr lang="en-CH" b="1" dirty="0">
              <a:solidFill>
                <a:srgbClr val="FFC000"/>
              </a:solidFill>
            </a:endParaRPr>
          </a:p>
          <a:p>
            <a:pPr lvl="1"/>
            <a:r>
              <a:rPr lang="de-CH" dirty="0" err="1"/>
              <a:t>target</a:t>
            </a:r>
            <a:r>
              <a:rPr lang="de-CH" dirty="0"/>
              <a:t> </a:t>
            </a:r>
            <a:r>
              <a:rPr lang="de-CH" b="1" dirty="0">
                <a:solidFill>
                  <a:srgbClr val="00B050"/>
                </a:solidFill>
              </a:rPr>
              <a:t>t</a:t>
            </a:r>
            <a:endParaRPr lang="en-CH" b="1" dirty="0">
              <a:solidFill>
                <a:srgbClr val="00B050"/>
              </a:solidFill>
            </a:endParaRPr>
          </a:p>
          <a:p>
            <a:pPr lvl="1"/>
            <a:r>
              <a:rPr lang="de-CH" dirty="0"/>
              <a:t>Message </a:t>
            </a:r>
            <a:r>
              <a:rPr lang="de-CH" dirty="0" err="1"/>
              <a:t>delivered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b="1" dirty="0">
                <a:solidFill>
                  <a:srgbClr val="00B050"/>
                </a:solidFill>
              </a:rPr>
              <a:t>t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fast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possible</a:t>
            </a:r>
            <a:endParaRPr lang="de-CH" dirty="0"/>
          </a:p>
          <a:p>
            <a:pPr lvl="2"/>
            <a:r>
              <a:rPr lang="de-CH" dirty="0"/>
              <a:t>h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only</a:t>
            </a:r>
            <a:r>
              <a:rPr lang="de-CH" dirty="0"/>
              <a:t> send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its</a:t>
            </a:r>
            <a:r>
              <a:rPr lang="de-CH" dirty="0"/>
              <a:t> </a:t>
            </a:r>
            <a:r>
              <a:rPr lang="de-CH" dirty="0" err="1"/>
              <a:t>own</a:t>
            </a:r>
            <a:r>
              <a:rPr lang="de-CH" dirty="0"/>
              <a:t> </a:t>
            </a:r>
            <a:r>
              <a:rPr lang="de-CH" dirty="0" err="1"/>
              <a:t>contacts</a:t>
            </a:r>
            <a:endParaRPr lang="en-CH" dirty="0"/>
          </a:p>
          <a:p>
            <a:pPr marL="514350" indent="-514350">
              <a:buFont typeface="Arial" panose="020B0604020202020204" pitchFamily="34" charset="0"/>
              <a:buAutoNum type="alphaUcPeriod"/>
            </a:pPr>
            <a:endParaRPr lang="en-CH" dirty="0"/>
          </a:p>
          <a:p>
            <a:endParaRPr lang="en-CH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814C7B-48AD-2146-A941-147C1B94787F}"/>
              </a:ext>
            </a:extLst>
          </p:cNvPr>
          <p:cNvSpPr/>
          <p:nvPr/>
        </p:nvSpPr>
        <p:spPr>
          <a:xfrm>
            <a:off x="7135585" y="2465615"/>
            <a:ext cx="342900" cy="342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D9738B-ED32-4E49-B883-EC2F0E532605}"/>
              </a:ext>
            </a:extLst>
          </p:cNvPr>
          <p:cNvSpPr/>
          <p:nvPr/>
        </p:nvSpPr>
        <p:spPr>
          <a:xfrm>
            <a:off x="9557656" y="5687786"/>
            <a:ext cx="342900" cy="342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9243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831B-937E-1144-B5A9-EA5CC63E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The two (three) things </a:t>
            </a:r>
            <a:r>
              <a:rPr lang="en-CH" dirty="0">
                <a:solidFill>
                  <a:srgbClr val="FFC000"/>
                </a:solidFill>
              </a:rPr>
              <a:t>h</a:t>
            </a:r>
            <a:r>
              <a:rPr lang="en-CH" dirty="0"/>
              <a:t> knows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C5501-BA0B-A547-AC4B-2B4858BA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H" dirty="0"/>
              <a:t>the set of local contacts among all nodes (i.e. the underlying grid structure); </a:t>
            </a:r>
          </a:p>
          <a:p>
            <a:pPr lvl="0"/>
            <a:r>
              <a:rPr lang="en-CH" dirty="0"/>
              <a:t>the location, on the lattice, of the target t; and </a:t>
            </a:r>
          </a:p>
          <a:p>
            <a:pPr lvl="0"/>
            <a:r>
              <a:rPr lang="en-CH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locations and long-range contacts of all nodes that have come in contact with the message.</a:t>
            </a:r>
          </a:p>
          <a:p>
            <a:endParaRPr lang="en-CH" dirty="0"/>
          </a:p>
        </p:txBody>
      </p:sp>
      <p:pic>
        <p:nvPicPr>
          <p:cNvPr id="6" name="Picture 5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109D46FD-96EA-1242-B200-244396215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64" y="4025900"/>
            <a:ext cx="21717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1151</Words>
  <Application>Microsoft Macintosh PowerPoint</Application>
  <PresentationFormat>Widescreen</PresentationFormat>
  <Paragraphs>179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Symbol</vt:lpstr>
      <vt:lpstr>Office Theme</vt:lpstr>
      <vt:lpstr>The Small World Phenomenon</vt:lpstr>
      <vt:lpstr>Introduction</vt:lpstr>
      <vt:lpstr>Two Questions to answer:</vt:lpstr>
      <vt:lpstr>Milgram’s Experiment</vt:lpstr>
      <vt:lpstr>Milgram’s Experiment</vt:lpstr>
      <vt:lpstr>Construction of Graph</vt:lpstr>
      <vt:lpstr>Construction of Graph</vt:lpstr>
      <vt:lpstr>Problem at hand</vt:lpstr>
      <vt:lpstr>The two (three) things h knows</vt:lpstr>
      <vt:lpstr>Probability distribution of long range contacts</vt:lpstr>
      <vt:lpstr>Three Theorems of this Paper</vt:lpstr>
      <vt:lpstr>Three Theorems of this Paper</vt:lpstr>
      <vt:lpstr>Three Theorems of this Paper</vt:lpstr>
      <vt:lpstr>Upper Bound for r = 2</vt:lpstr>
      <vt:lpstr>Proof Ingredient 1. (Ripple Pattern)</vt:lpstr>
      <vt:lpstr>Let’s slice our problem into phases</vt:lpstr>
      <vt:lpstr>Proof Ingredient 2.</vt:lpstr>
      <vt:lpstr>Putting it all together </vt:lpstr>
      <vt:lpstr>Lower Bound for 0 ≤ r &lt; 2</vt:lpstr>
      <vt:lpstr>Some definitions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Small World Phenomenon</dc:title>
  <dc:creator>Julien Wolfensberger</dc:creator>
  <cp:lastModifiedBy>Julien Wolfensberger</cp:lastModifiedBy>
  <cp:revision>57</cp:revision>
  <dcterms:created xsi:type="dcterms:W3CDTF">2021-03-14T12:57:38Z</dcterms:created>
  <dcterms:modified xsi:type="dcterms:W3CDTF">2021-03-25T09:04:35Z</dcterms:modified>
</cp:coreProperties>
</file>